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95" r:id="rId2"/>
    <p:sldId id="334" r:id="rId3"/>
    <p:sldId id="335" r:id="rId4"/>
    <p:sldId id="336" r:id="rId5"/>
    <p:sldId id="353" r:id="rId6"/>
    <p:sldId id="339" r:id="rId7"/>
    <p:sldId id="347" r:id="rId8"/>
    <p:sldId id="351" r:id="rId9"/>
    <p:sldId id="340" r:id="rId10"/>
    <p:sldId id="352" r:id="rId11"/>
    <p:sldId id="354" r:id="rId12"/>
    <p:sldId id="355" r:id="rId13"/>
    <p:sldId id="356" r:id="rId14"/>
    <p:sldId id="357" r:id="rId15"/>
    <p:sldId id="358" r:id="rId16"/>
    <p:sldId id="359" r:id="rId17"/>
    <p:sldId id="360" r:id="rId18"/>
    <p:sldId id="361" r:id="rId19"/>
    <p:sldId id="342" r:id="rId20"/>
    <p:sldId id="344" r:id="rId21"/>
    <p:sldId id="345" r:id="rId22"/>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120" autoAdjust="0"/>
  </p:normalViewPr>
  <p:slideViewPr>
    <p:cSldViewPr>
      <p:cViewPr varScale="1">
        <p:scale>
          <a:sx n="68" d="100"/>
          <a:sy n="68" d="100"/>
        </p:scale>
        <p:origin x="1446" y="5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019F1233-0ABC-4AAE-AB53-D76AF6A9EC98}" type="datetimeFigureOut">
              <a:rPr lang="en-US" smtClean="0"/>
              <a:pPr/>
              <a:t>6/23/2021</a:t>
            </a:fld>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1CDFAE99-2354-43A9-B741-C174AEC3E588}"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56082E50-F27D-40A5-B167-970726F1DCA3}" type="datetime1">
              <a:rPr lang="en-US" smtClean="0"/>
              <a:pPr/>
              <a:t>6/23/2021</a:t>
            </a:fld>
            <a:endParaRPr lang="en-US"/>
          </a:p>
        </p:txBody>
      </p:sp>
      <p:sp>
        <p:nvSpPr>
          <p:cNvPr id="6" name="Holder 6"/>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7A1EED9D-35CB-42F6-AE57-1E02F360C1AB}" type="datetime1">
              <a:rPr lang="en-US" smtClean="0"/>
              <a:pPr/>
              <a:t>6/23/2021</a:t>
            </a:fld>
            <a:endParaRPr lang="en-US"/>
          </a:p>
        </p:txBody>
      </p:sp>
      <p:sp>
        <p:nvSpPr>
          <p:cNvPr id="6" name="Holder 6"/>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47EB6137-AA5B-4005-B2F5-7224BDBA77E9}" type="datetime1">
              <a:rPr lang="en-US" smtClean="0"/>
              <a:pPr/>
              <a:t>6/23/2021</a:t>
            </a:fld>
            <a:endParaRPr lang="en-US"/>
          </a:p>
        </p:txBody>
      </p:sp>
      <p:sp>
        <p:nvSpPr>
          <p:cNvPr id="7" name="Holder 7"/>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C207CC8-22CE-4231-8306-68CE7834191C}" type="datetime1">
              <a:rPr lang="en-US" smtClean="0"/>
              <a:pPr/>
              <a:t>6/23/2021</a:t>
            </a:fld>
            <a:endParaRPr lang="en-US"/>
          </a:p>
        </p:txBody>
      </p:sp>
      <p:sp>
        <p:nvSpPr>
          <p:cNvPr id="5" name="Holder 5"/>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3604C5F0-CD59-4ED1-BB37-AB2950136562}" type="datetime1">
              <a:rPr lang="en-US" smtClean="0"/>
              <a:pPr/>
              <a:t>6/23/2021</a:t>
            </a:fld>
            <a:endParaRPr lang="en-US"/>
          </a:p>
        </p:txBody>
      </p:sp>
      <p:sp>
        <p:nvSpPr>
          <p:cNvPr id="4" name="Holder 4"/>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46050" y="6390640"/>
            <a:ext cx="8832850" cy="309880"/>
          </a:xfrm>
          <a:custGeom>
            <a:avLst/>
            <a:gdLst/>
            <a:ahLst/>
            <a:cxnLst/>
            <a:rect l="l" t="t" r="r" b="b"/>
            <a:pathLst>
              <a:path w="8832850" h="309879">
                <a:moveTo>
                  <a:pt x="8832850" y="0"/>
                </a:moveTo>
                <a:lnTo>
                  <a:pt x="0" y="0"/>
                </a:lnTo>
                <a:lnTo>
                  <a:pt x="0" y="309880"/>
                </a:lnTo>
                <a:lnTo>
                  <a:pt x="8832850" y="309880"/>
                </a:lnTo>
                <a:close/>
              </a:path>
            </a:pathLst>
          </a:custGeom>
          <a:solidFill>
            <a:srgbClr val="8BACAD"/>
          </a:solidFill>
        </p:spPr>
        <p:txBody>
          <a:bodyPr wrap="square" lIns="0" tIns="0" rIns="0" bIns="0" rtlCol="0"/>
          <a:lstStyle/>
          <a:p>
            <a:endParaRPr/>
          </a:p>
        </p:txBody>
      </p:sp>
      <p:sp>
        <p:nvSpPr>
          <p:cNvPr id="17" name="bg object 17"/>
          <p:cNvSpPr/>
          <p:nvPr/>
        </p:nvSpPr>
        <p:spPr>
          <a:xfrm>
            <a:off x="152400" y="158750"/>
            <a:ext cx="8832850" cy="6546850"/>
          </a:xfrm>
          <a:custGeom>
            <a:avLst/>
            <a:gdLst/>
            <a:ahLst/>
            <a:cxnLst/>
            <a:rect l="l" t="t" r="r" b="b"/>
            <a:pathLst>
              <a:path w="8832850" h="6546850">
                <a:moveTo>
                  <a:pt x="4415790" y="6546850"/>
                </a:moveTo>
                <a:lnTo>
                  <a:pt x="0" y="6546850"/>
                </a:lnTo>
                <a:lnTo>
                  <a:pt x="0" y="0"/>
                </a:lnTo>
                <a:lnTo>
                  <a:pt x="8832850" y="0"/>
                </a:lnTo>
                <a:lnTo>
                  <a:pt x="8832850" y="6546850"/>
                </a:lnTo>
                <a:lnTo>
                  <a:pt x="4415790" y="6546850"/>
                </a:lnTo>
                <a:close/>
              </a:path>
            </a:pathLst>
          </a:custGeom>
          <a:ln w="9344">
            <a:solidFill>
              <a:srgbClr val="7A9798"/>
            </a:solidFill>
          </a:ln>
        </p:spPr>
        <p:txBody>
          <a:bodyPr wrap="square" lIns="0" tIns="0" rIns="0" bIns="0" rtlCol="0"/>
          <a:lstStyle/>
          <a:p>
            <a:endParaRPr/>
          </a:p>
        </p:txBody>
      </p:sp>
      <p:sp>
        <p:nvSpPr>
          <p:cNvPr id="2" name="Holder 2"/>
          <p:cNvSpPr>
            <a:spLocks noGrp="1"/>
          </p:cNvSpPr>
          <p:nvPr>
            <p:ph type="title"/>
          </p:nvPr>
        </p:nvSpPr>
        <p:spPr>
          <a:xfrm>
            <a:off x="670559" y="346709"/>
            <a:ext cx="7802880" cy="391159"/>
          </a:xfrm>
          <a:prstGeom prst="rect">
            <a:avLst/>
          </a:prstGeom>
        </p:spPr>
        <p:txBody>
          <a:bodyPr wrap="square" lIns="0" tIns="0" rIns="0" bIns="0">
            <a:spAutoFit/>
          </a:bodyPr>
          <a:lstStyle>
            <a:lvl1pPr>
              <a:defRPr sz="2400" b="0" i="0">
                <a:solidFill>
                  <a:schemeClr val="tx1"/>
                </a:solidFill>
                <a:latin typeface="Arial"/>
                <a:cs typeface="Arial"/>
              </a:defRPr>
            </a:lvl1pPr>
          </a:lstStyle>
          <a:p>
            <a:endParaRPr/>
          </a:p>
        </p:txBody>
      </p:sp>
      <p:sp>
        <p:nvSpPr>
          <p:cNvPr id="3" name="Holder 3"/>
          <p:cNvSpPr>
            <a:spLocks noGrp="1"/>
          </p:cNvSpPr>
          <p:nvPr>
            <p:ph type="body" idx="1"/>
          </p:nvPr>
        </p:nvSpPr>
        <p:spPr>
          <a:xfrm>
            <a:off x="762000" y="1828800"/>
            <a:ext cx="7471409" cy="38100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82270" y="6458416"/>
            <a:ext cx="3950970" cy="196215"/>
          </a:xfrm>
          <a:prstGeom prst="rect">
            <a:avLst/>
          </a:prstGeom>
        </p:spPr>
        <p:txBody>
          <a:bodyPr wrap="square" lIns="0" tIns="0" rIns="0" bIns="0">
            <a:spAutoFit/>
          </a:bodyPr>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59E0CED8-6FDB-49B7-B0A8-9CB92157D08E}" type="datetime1">
              <a:rPr lang="en-US" smtClean="0"/>
              <a:pPr/>
              <a:t>6/23/2021</a:t>
            </a:fld>
            <a:endParaRPr lang="en-US"/>
          </a:p>
        </p:txBody>
      </p:sp>
      <p:sp>
        <p:nvSpPr>
          <p:cNvPr id="6" name="Holder 6"/>
          <p:cNvSpPr>
            <a:spLocks noGrp="1"/>
          </p:cNvSpPr>
          <p:nvPr>
            <p:ph type="sldNum" sz="quarter" idx="7"/>
          </p:nvPr>
        </p:nvSpPr>
        <p:spPr>
          <a:xfrm>
            <a:off x="8459469" y="6430208"/>
            <a:ext cx="302259" cy="252729"/>
          </a:xfrm>
          <a:prstGeom prst="rect">
            <a:avLst/>
          </a:prstGeom>
        </p:spPr>
        <p:txBody>
          <a:bodyPr wrap="square" lIns="0" tIns="0" rIns="0" bIns="0">
            <a:spAutoFit/>
          </a:bodyPr>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hf hd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hyperlink" Target="http://www.w3schools.com/"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4800" y="304800"/>
            <a:ext cx="8305800" cy="1490152"/>
          </a:xfrm>
          <a:prstGeom prst="rect">
            <a:avLst/>
          </a:prstGeom>
        </p:spPr>
        <p:txBody>
          <a:bodyPr vert="horz" wrap="square" lIns="0" tIns="12700" rIns="0" bIns="0" rtlCol="0">
            <a:spAutoFit/>
          </a:bodyPr>
          <a:lstStyle/>
          <a:p>
            <a:pPr marL="12700" algn="ctr">
              <a:lnSpc>
                <a:spcPct val="100000"/>
              </a:lnSpc>
              <a:spcBef>
                <a:spcPts val="100"/>
              </a:spcBef>
            </a:pPr>
            <a:r>
              <a:rPr lang="en-US" sz="3200" b="1" dirty="0">
                <a:solidFill>
                  <a:srgbClr val="000000"/>
                </a:solidFill>
                <a:latin typeface="Times New Roman" pitchFamily="18" charset="0"/>
                <a:cs typeface="Times New Roman" pitchFamily="18" charset="0"/>
              </a:rPr>
              <a:t>Project Seminar</a:t>
            </a:r>
            <a:br>
              <a:rPr lang="en-US" sz="3200" b="1" dirty="0">
                <a:solidFill>
                  <a:srgbClr val="000000"/>
                </a:solidFill>
                <a:latin typeface="Times New Roman" pitchFamily="18" charset="0"/>
                <a:cs typeface="Times New Roman" pitchFamily="18" charset="0"/>
              </a:rPr>
            </a:br>
            <a:r>
              <a:rPr lang="en-US" sz="3200" b="1" dirty="0">
                <a:solidFill>
                  <a:srgbClr val="000000"/>
                </a:solidFill>
                <a:latin typeface="Times New Roman" pitchFamily="18" charset="0"/>
                <a:cs typeface="Times New Roman" pitchFamily="18" charset="0"/>
              </a:rPr>
              <a:t>on</a:t>
            </a:r>
            <a:br>
              <a:rPr lang="en-US" sz="3200" b="1" dirty="0">
                <a:solidFill>
                  <a:srgbClr val="000000"/>
                </a:solidFill>
                <a:latin typeface="Times New Roman" pitchFamily="18" charset="0"/>
                <a:cs typeface="Times New Roman" pitchFamily="18" charset="0"/>
              </a:rPr>
            </a:br>
            <a:r>
              <a:rPr lang="en-US" sz="3200" b="1" dirty="0">
                <a:solidFill>
                  <a:srgbClr val="000000"/>
                </a:solidFill>
                <a:latin typeface="Calibri"/>
              </a:rPr>
              <a:t> </a:t>
            </a:r>
            <a:r>
              <a:rPr lang="en-US" sz="3200" b="1" dirty="0" err="1">
                <a:solidFill>
                  <a:srgbClr val="0000FF"/>
                </a:solidFill>
                <a:latin typeface="Calibri"/>
              </a:rPr>
              <a:t>Musify</a:t>
            </a:r>
            <a:endParaRPr sz="3200" dirty="0">
              <a:solidFill>
                <a:srgbClr val="0000FF"/>
              </a:solidFill>
              <a:latin typeface="Times New Roman" pitchFamily="18" charset="0"/>
              <a:cs typeface="Times New Roman" pitchFamily="18" charset="0"/>
            </a:endParaRPr>
          </a:p>
        </p:txBody>
      </p:sp>
      <p:sp>
        <p:nvSpPr>
          <p:cNvPr id="9" name="CustomShape 2"/>
          <p:cNvSpPr/>
          <p:nvPr/>
        </p:nvSpPr>
        <p:spPr>
          <a:xfrm>
            <a:off x="304800" y="3352800"/>
            <a:ext cx="3378240" cy="1222560"/>
          </a:xfrm>
          <a:prstGeom prst="rect">
            <a:avLst/>
          </a:prstGeom>
          <a:noFill/>
          <a:ln>
            <a:noFill/>
          </a:ln>
        </p:spPr>
        <p:txBody>
          <a:bodyPr lIns="90000" tIns="45000" rIns="90000" bIns="45000"/>
          <a:lstStyle/>
          <a:p>
            <a:pPr>
              <a:lnSpc>
                <a:spcPct val="100000"/>
              </a:lnSpc>
            </a:pPr>
            <a:r>
              <a:rPr lang="en-IN" dirty="0">
                <a:solidFill>
                  <a:srgbClr val="000000"/>
                </a:solidFill>
                <a:latin typeface="Arial"/>
              </a:rPr>
              <a:t>        </a:t>
            </a:r>
            <a:r>
              <a:rPr lang="en-IN" sz="2000" dirty="0">
                <a:solidFill>
                  <a:srgbClr val="000000"/>
                </a:solidFill>
                <a:latin typeface="Arial"/>
              </a:rPr>
              <a:t>  </a:t>
            </a:r>
            <a:r>
              <a:rPr lang="en-IN" sz="2000" b="1" dirty="0">
                <a:solidFill>
                  <a:srgbClr val="000000"/>
                </a:solidFill>
                <a:latin typeface="Arial"/>
              </a:rPr>
              <a:t> Presented By</a:t>
            </a:r>
          </a:p>
          <a:p>
            <a:pPr>
              <a:lnSpc>
                <a:spcPct val="100000"/>
              </a:lnSpc>
            </a:pPr>
            <a:endParaRPr sz="1100" dirty="0"/>
          </a:p>
          <a:p>
            <a:pPr algn="ctr">
              <a:lnSpc>
                <a:spcPct val="100000"/>
              </a:lnSpc>
            </a:pPr>
            <a:r>
              <a:rPr lang="en-US" sz="2800" b="1" dirty="0">
                <a:solidFill>
                  <a:srgbClr val="0000FF"/>
                </a:solidFill>
              </a:rPr>
              <a:t>Ms. </a:t>
            </a:r>
            <a:r>
              <a:rPr lang="en-US" sz="2800" b="1" dirty="0" err="1">
                <a:solidFill>
                  <a:srgbClr val="0000FF"/>
                </a:solidFill>
              </a:rPr>
              <a:t>Suchita</a:t>
            </a:r>
            <a:r>
              <a:rPr lang="en-US" sz="2800" b="1" dirty="0">
                <a:solidFill>
                  <a:srgbClr val="0000FF"/>
                </a:solidFill>
              </a:rPr>
              <a:t> Mishra</a:t>
            </a:r>
            <a:endParaRPr sz="2800" b="1" dirty="0">
              <a:solidFill>
                <a:srgbClr val="0000FF"/>
              </a:solidFill>
            </a:endParaRPr>
          </a:p>
          <a:p>
            <a:pPr algn="ctr">
              <a:lnSpc>
                <a:spcPct val="100000"/>
              </a:lnSpc>
            </a:pPr>
            <a:r>
              <a:rPr lang="en-IN" sz="2000" b="1" dirty="0">
                <a:solidFill>
                  <a:srgbClr val="000000"/>
                </a:solidFill>
                <a:latin typeface="Arial"/>
              </a:rPr>
              <a:t>              </a:t>
            </a:r>
            <a:endParaRPr dirty="0">
              <a:solidFill>
                <a:srgbClr val="0000FF"/>
              </a:solidFill>
            </a:endParaRPr>
          </a:p>
        </p:txBody>
      </p:sp>
      <p:sp>
        <p:nvSpPr>
          <p:cNvPr id="12" name="CustomShape 3"/>
          <p:cNvSpPr/>
          <p:nvPr/>
        </p:nvSpPr>
        <p:spPr>
          <a:xfrm>
            <a:off x="5308560" y="3357489"/>
            <a:ext cx="3378240" cy="1222560"/>
          </a:xfrm>
          <a:prstGeom prst="rect">
            <a:avLst/>
          </a:prstGeom>
          <a:noFill/>
          <a:ln>
            <a:noFill/>
          </a:ln>
        </p:spPr>
        <p:txBody>
          <a:bodyPr wrap="none" lIns="90000" tIns="45000" rIns="90000" bIns="45000"/>
          <a:lstStyle/>
          <a:p>
            <a:pPr algn="ctr">
              <a:lnSpc>
                <a:spcPct val="100000"/>
              </a:lnSpc>
            </a:pPr>
            <a:r>
              <a:rPr lang="en-IN" sz="2000" b="1" dirty="0">
                <a:solidFill>
                  <a:srgbClr val="0000FF"/>
                </a:solidFill>
                <a:latin typeface="Arial"/>
              </a:rPr>
              <a:t> </a:t>
            </a:r>
            <a:r>
              <a:rPr lang="en-IN" sz="2000" b="1" dirty="0">
                <a:solidFill>
                  <a:srgbClr val="000000"/>
                </a:solidFill>
                <a:latin typeface="Arial"/>
              </a:rPr>
              <a:t>Guided By</a:t>
            </a:r>
            <a:endParaRPr dirty="0"/>
          </a:p>
          <a:p>
            <a:pPr algn="ctr">
              <a:lnSpc>
                <a:spcPct val="100000"/>
              </a:lnSpc>
            </a:pPr>
            <a:endParaRPr lang="en-IN" sz="1100" dirty="0"/>
          </a:p>
          <a:p>
            <a:pPr algn="ctr">
              <a:lnSpc>
                <a:spcPct val="100000"/>
              </a:lnSpc>
            </a:pPr>
            <a:r>
              <a:rPr lang="en-IN" sz="2000" b="1" dirty="0">
                <a:solidFill>
                  <a:srgbClr val="0000FF"/>
                </a:solidFill>
                <a:latin typeface="Arial"/>
              </a:rPr>
              <a:t> </a:t>
            </a:r>
            <a:r>
              <a:rPr lang="en-IN" sz="2800" b="1" dirty="0">
                <a:solidFill>
                  <a:srgbClr val="0000FF"/>
                </a:solidFill>
              </a:rPr>
              <a:t>Mrs. </a:t>
            </a:r>
            <a:r>
              <a:rPr lang="en-IN" sz="2800" b="1" dirty="0" err="1">
                <a:solidFill>
                  <a:srgbClr val="0000FF"/>
                </a:solidFill>
              </a:rPr>
              <a:t>Roshani</a:t>
            </a:r>
            <a:r>
              <a:rPr lang="en-IN" sz="2800" b="1" dirty="0">
                <a:solidFill>
                  <a:srgbClr val="0000FF"/>
                </a:solidFill>
              </a:rPr>
              <a:t> </a:t>
            </a:r>
            <a:r>
              <a:rPr lang="en-IN" sz="2800" b="1" dirty="0" err="1">
                <a:solidFill>
                  <a:srgbClr val="0000FF"/>
                </a:solidFill>
              </a:rPr>
              <a:t>Talmale</a:t>
            </a:r>
            <a:endParaRPr sz="2800" dirty="0">
              <a:solidFill>
                <a:srgbClr val="0000FF"/>
              </a:solidFill>
            </a:endParaRPr>
          </a:p>
        </p:txBody>
      </p:sp>
      <p:sp>
        <p:nvSpPr>
          <p:cNvPr id="13" name="CustomShape 5"/>
          <p:cNvSpPr/>
          <p:nvPr/>
        </p:nvSpPr>
        <p:spPr>
          <a:xfrm>
            <a:off x="1447800" y="4876800"/>
            <a:ext cx="6629040" cy="397800"/>
          </a:xfrm>
          <a:prstGeom prst="rect">
            <a:avLst/>
          </a:prstGeom>
          <a:noFill/>
          <a:ln>
            <a:noFill/>
          </a:ln>
        </p:spPr>
        <p:txBody>
          <a:bodyPr lIns="90000" tIns="45000" rIns="90000" bIns="45000"/>
          <a:lstStyle/>
          <a:p>
            <a:pPr>
              <a:lnSpc>
                <a:spcPct val="100000"/>
              </a:lnSpc>
            </a:pPr>
            <a:r>
              <a:rPr lang="en-IN" sz="2200" b="1" dirty="0">
                <a:solidFill>
                  <a:srgbClr val="000000"/>
                </a:solidFill>
                <a:latin typeface="Arial"/>
              </a:rPr>
              <a:t>Department of Computer Science &amp; Engineering</a:t>
            </a:r>
            <a:endParaRPr/>
          </a:p>
        </p:txBody>
      </p:sp>
      <p:sp>
        <p:nvSpPr>
          <p:cNvPr id="14" name="CustomShape 4"/>
          <p:cNvSpPr/>
          <p:nvPr/>
        </p:nvSpPr>
        <p:spPr>
          <a:xfrm>
            <a:off x="457200" y="5334000"/>
            <a:ext cx="8229600" cy="914400"/>
          </a:xfrm>
          <a:prstGeom prst="rect">
            <a:avLst/>
          </a:prstGeom>
          <a:noFill/>
          <a:ln>
            <a:noFill/>
          </a:ln>
        </p:spPr>
        <p:txBody>
          <a:bodyPr lIns="90000" tIns="45000" rIns="90000" bIns="45000"/>
          <a:lstStyle/>
          <a:p>
            <a:pPr algn="ctr">
              <a:lnSpc>
                <a:spcPct val="93000"/>
              </a:lnSpc>
            </a:pPr>
            <a:r>
              <a:rPr lang="en-IN" sz="2200" b="1" dirty="0">
                <a:solidFill>
                  <a:srgbClr val="000000"/>
                </a:solidFill>
                <a:latin typeface="Perpetua"/>
                <a:ea typeface="DejaVu Sans"/>
              </a:rPr>
              <a:t>      </a:t>
            </a:r>
            <a:r>
              <a:rPr lang="en-IN" sz="2000" b="1" dirty="0">
                <a:solidFill>
                  <a:srgbClr val="000000"/>
                </a:solidFill>
                <a:latin typeface="Times New Roman" pitchFamily="18" charset="0"/>
                <a:ea typeface="DejaVu Sans"/>
                <a:cs typeface="Times New Roman" pitchFamily="18" charset="0"/>
              </a:rPr>
              <a:t>S. B. JAIN INSTITUTE OF TECHNOLOGY MANAGEMENT AND RESEARCH,NAGPUR</a:t>
            </a:r>
          </a:p>
          <a:p>
            <a:pPr algn="ctr">
              <a:lnSpc>
                <a:spcPct val="93000"/>
              </a:lnSpc>
            </a:pPr>
            <a:r>
              <a:rPr lang="en-IN" sz="2000" b="1" dirty="0">
                <a:solidFill>
                  <a:srgbClr val="000000"/>
                </a:solidFill>
                <a:latin typeface="Times New Roman" pitchFamily="18" charset="0"/>
                <a:cs typeface="Times New Roman" pitchFamily="18" charset="0"/>
              </a:rPr>
              <a:t>An Autonomous Institute, Affiliated to RTMNU, Nagpur</a:t>
            </a:r>
            <a:endParaRPr sz="2000">
              <a:latin typeface="Times New Roman" pitchFamily="18" charset="0"/>
              <a:cs typeface="Times New Roman" pitchFamily="18" charset="0"/>
            </a:endParaRPr>
          </a:p>
        </p:txBody>
      </p:sp>
      <p:pic>
        <p:nvPicPr>
          <p:cNvPr id="1026" name="Picture 2" descr="C:\Users\PROJECT LAB\Desktop\College LOGO.png"/>
          <p:cNvPicPr>
            <a:picLocks noChangeAspect="1" noChangeArrowheads="1"/>
          </p:cNvPicPr>
          <p:nvPr/>
        </p:nvPicPr>
        <p:blipFill>
          <a:blip r:embed="rId2"/>
          <a:srcRect/>
          <a:stretch>
            <a:fillRect/>
          </a:stretch>
        </p:blipFill>
        <p:spPr bwMode="auto">
          <a:xfrm>
            <a:off x="3810000" y="2057400"/>
            <a:ext cx="1466850" cy="1703803"/>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extShape 1"/>
          <p:cNvSpPr txBox="1"/>
          <p:nvPr/>
        </p:nvSpPr>
        <p:spPr>
          <a:xfrm>
            <a:off x="457200" y="274680"/>
            <a:ext cx="8229323" cy="563520"/>
          </a:xfrm>
          <a:prstGeom prst="rect">
            <a:avLst/>
          </a:prstGeom>
        </p:spPr>
        <p:txBody>
          <a:bodyPr anchor="ctr"/>
          <a:lstStyle/>
          <a:p>
            <a:pPr algn="ctr">
              <a:lnSpc>
                <a:spcPct val="100000"/>
              </a:lnSpc>
            </a:pPr>
            <a:r>
              <a:rPr lang="en-US" sz="3200" b="1" dirty="0">
                <a:solidFill>
                  <a:srgbClr val="000000"/>
                </a:solidFill>
                <a:latin typeface="Times New Roman" pitchFamily="18" charset="0"/>
                <a:cs typeface="Times New Roman" pitchFamily="18" charset="0"/>
              </a:rPr>
              <a:t>Screen Shots</a:t>
            </a:r>
            <a:endParaRPr sz="3200">
              <a:latin typeface="Times New Roman" pitchFamily="18" charset="0"/>
              <a:cs typeface="Times New Roman" pitchFamily="18" charset="0"/>
            </a:endParaRPr>
          </a:p>
        </p:txBody>
      </p:sp>
      <p:sp>
        <p:nvSpPr>
          <p:cNvPr id="153" name="TextShape 2"/>
          <p:cNvSpPr txBox="1"/>
          <p:nvPr/>
        </p:nvSpPr>
        <p:spPr>
          <a:xfrm>
            <a:off x="457200" y="1600200"/>
            <a:ext cx="8229323" cy="4525560"/>
          </a:xfrm>
          <a:prstGeom prst="rect">
            <a:avLst/>
          </a:prstGeom>
        </p:spPr>
        <p:txBody>
          <a:bodyPr/>
          <a:lstStyle/>
          <a:p>
            <a:endParaRPr/>
          </a:p>
        </p:txBody>
      </p:sp>
      <p:sp>
        <p:nvSpPr>
          <p:cNvPr id="154"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155" name="TextShape 4"/>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10</a:t>
            </a:fld>
            <a:endParaRPr>
              <a:solidFill>
                <a:srgbClr val="0000FF"/>
              </a:solidFill>
            </a:endParaRPr>
          </a:p>
        </p:txBody>
      </p:sp>
      <p:sp>
        <p:nvSpPr>
          <p:cNvPr id="6" name="TextBox 5">
            <a:extLst>
              <a:ext uri="{FF2B5EF4-FFF2-40B4-BE49-F238E27FC236}">
                <a16:creationId xmlns:a16="http://schemas.microsoft.com/office/drawing/2014/main" id="{A09AC1FB-55BB-475B-A1F7-3D189F9D4EF7}"/>
              </a:ext>
            </a:extLst>
          </p:cNvPr>
          <p:cNvSpPr txBox="1"/>
          <p:nvPr/>
        </p:nvSpPr>
        <p:spPr>
          <a:xfrm>
            <a:off x="4097210" y="941928"/>
            <a:ext cx="949299" cy="461665"/>
          </a:xfrm>
          <a:prstGeom prst="rect">
            <a:avLst/>
          </a:prstGeom>
          <a:noFill/>
        </p:spPr>
        <p:txBody>
          <a:bodyPr wrap="none" rtlCol="0">
            <a:spAutoFit/>
          </a:bodyPr>
          <a:lstStyle/>
          <a:p>
            <a:r>
              <a:rPr lang="en-US" sz="2400" b="1" dirty="0">
                <a:solidFill>
                  <a:srgbClr val="0000FF"/>
                </a:solidFill>
              </a:rPr>
              <a:t>Home</a:t>
            </a:r>
          </a:p>
        </p:txBody>
      </p:sp>
      <p:pic>
        <p:nvPicPr>
          <p:cNvPr id="4" name="Picture 3">
            <a:extLst>
              <a:ext uri="{FF2B5EF4-FFF2-40B4-BE49-F238E27FC236}">
                <a16:creationId xmlns:a16="http://schemas.microsoft.com/office/drawing/2014/main" id="{E8D12BAA-275D-4FF9-BD63-401336EBFA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468" y="1403593"/>
            <a:ext cx="8399063" cy="472216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84E8D7-5349-4387-B9C1-827732CC6ADA}"/>
              </a:ext>
            </a:extLst>
          </p:cNvPr>
          <p:cNvSpPr txBox="1"/>
          <p:nvPr/>
        </p:nvSpPr>
        <p:spPr>
          <a:xfrm>
            <a:off x="3996360" y="542993"/>
            <a:ext cx="1151277" cy="461665"/>
          </a:xfrm>
          <a:prstGeom prst="rect">
            <a:avLst/>
          </a:prstGeom>
          <a:noFill/>
        </p:spPr>
        <p:txBody>
          <a:bodyPr wrap="none" rtlCol="0">
            <a:spAutoFit/>
          </a:bodyPr>
          <a:lstStyle/>
          <a:p>
            <a:r>
              <a:rPr lang="en-US" sz="2400" b="1" dirty="0">
                <a:solidFill>
                  <a:srgbClr val="0000FF"/>
                </a:solidFill>
              </a:rPr>
              <a:t>Sign Up</a:t>
            </a:r>
          </a:p>
        </p:txBody>
      </p:sp>
      <p:sp>
        <p:nvSpPr>
          <p:cNvPr id="5" name="TextShape 3">
            <a:extLst>
              <a:ext uri="{FF2B5EF4-FFF2-40B4-BE49-F238E27FC236}">
                <a16:creationId xmlns:a16="http://schemas.microsoft.com/office/drawing/2014/main" id="{656F9AA9-B597-4E33-9387-07BF96AD4381}"/>
              </a:ext>
            </a:extLst>
          </p:cNvPr>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6" name="TextShape 4">
            <a:extLst>
              <a:ext uri="{FF2B5EF4-FFF2-40B4-BE49-F238E27FC236}">
                <a16:creationId xmlns:a16="http://schemas.microsoft.com/office/drawing/2014/main" id="{386262F7-A8AD-4241-9DA4-2167EF82CD29}"/>
              </a:ext>
            </a:extLst>
          </p:cNvPr>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11</a:t>
            </a:fld>
            <a:endParaRPr>
              <a:solidFill>
                <a:srgbClr val="0000FF"/>
              </a:solidFill>
            </a:endParaRPr>
          </a:p>
        </p:txBody>
      </p:sp>
      <p:pic>
        <p:nvPicPr>
          <p:cNvPr id="7" name="Picture 6">
            <a:extLst>
              <a:ext uri="{FF2B5EF4-FFF2-40B4-BE49-F238E27FC236}">
                <a16:creationId xmlns:a16="http://schemas.microsoft.com/office/drawing/2014/main" id="{5580367F-A1EB-4799-8174-C2F3DBEB8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598" y="1401662"/>
            <a:ext cx="8428800" cy="4738886"/>
          </a:xfrm>
          <a:prstGeom prst="rect">
            <a:avLst/>
          </a:prstGeom>
        </p:spPr>
      </p:pic>
    </p:spTree>
    <p:extLst>
      <p:ext uri="{BB962C8B-B14F-4D97-AF65-F5344CB8AC3E}">
        <p14:creationId xmlns:p14="http://schemas.microsoft.com/office/powerpoint/2010/main" val="3733089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9D0DAA-F2B7-4247-888D-76BE0FE3603A}"/>
              </a:ext>
            </a:extLst>
          </p:cNvPr>
          <p:cNvSpPr txBox="1"/>
          <p:nvPr/>
        </p:nvSpPr>
        <p:spPr>
          <a:xfrm>
            <a:off x="3996360" y="542993"/>
            <a:ext cx="1505348" cy="461665"/>
          </a:xfrm>
          <a:prstGeom prst="rect">
            <a:avLst/>
          </a:prstGeom>
          <a:noFill/>
        </p:spPr>
        <p:txBody>
          <a:bodyPr wrap="none" rtlCol="0">
            <a:spAutoFit/>
          </a:bodyPr>
          <a:lstStyle/>
          <a:p>
            <a:r>
              <a:rPr lang="en-US" sz="2400" b="1" dirty="0" err="1">
                <a:solidFill>
                  <a:srgbClr val="0000FF"/>
                </a:solidFill>
              </a:rPr>
              <a:t>Favourites</a:t>
            </a:r>
            <a:endParaRPr lang="en-US" sz="2400" b="1" dirty="0">
              <a:solidFill>
                <a:srgbClr val="0000FF"/>
              </a:solidFill>
            </a:endParaRPr>
          </a:p>
        </p:txBody>
      </p:sp>
      <p:sp>
        <p:nvSpPr>
          <p:cNvPr id="5" name="TextShape 3">
            <a:extLst>
              <a:ext uri="{FF2B5EF4-FFF2-40B4-BE49-F238E27FC236}">
                <a16:creationId xmlns:a16="http://schemas.microsoft.com/office/drawing/2014/main" id="{359B0B73-2417-409D-8D17-D724FB0218B6}"/>
              </a:ext>
            </a:extLst>
          </p:cNvPr>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6" name="TextShape 4">
            <a:extLst>
              <a:ext uri="{FF2B5EF4-FFF2-40B4-BE49-F238E27FC236}">
                <a16:creationId xmlns:a16="http://schemas.microsoft.com/office/drawing/2014/main" id="{0034CA72-E584-41A1-9557-ED2D2549F6A4}"/>
              </a:ext>
            </a:extLst>
          </p:cNvPr>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12</a:t>
            </a:fld>
            <a:endParaRPr>
              <a:solidFill>
                <a:srgbClr val="0000FF"/>
              </a:solidFill>
            </a:endParaRPr>
          </a:p>
        </p:txBody>
      </p:sp>
      <p:pic>
        <p:nvPicPr>
          <p:cNvPr id="7" name="Picture 6">
            <a:extLst>
              <a:ext uri="{FF2B5EF4-FFF2-40B4-BE49-F238E27FC236}">
                <a16:creationId xmlns:a16="http://schemas.microsoft.com/office/drawing/2014/main" id="{98250E41-26F4-4876-9CF0-30FFA2E668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0482" y="1447800"/>
            <a:ext cx="8403035" cy="4724400"/>
          </a:xfrm>
          <a:prstGeom prst="rect">
            <a:avLst/>
          </a:prstGeom>
        </p:spPr>
      </p:pic>
    </p:spTree>
    <p:extLst>
      <p:ext uri="{BB962C8B-B14F-4D97-AF65-F5344CB8AC3E}">
        <p14:creationId xmlns:p14="http://schemas.microsoft.com/office/powerpoint/2010/main" val="649783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A8FC603-538D-42FB-942B-83CA38392078}"/>
              </a:ext>
            </a:extLst>
          </p:cNvPr>
          <p:cNvSpPr txBox="1"/>
          <p:nvPr/>
        </p:nvSpPr>
        <p:spPr>
          <a:xfrm>
            <a:off x="3996360" y="542993"/>
            <a:ext cx="1013162" cy="461665"/>
          </a:xfrm>
          <a:prstGeom prst="rect">
            <a:avLst/>
          </a:prstGeom>
          <a:noFill/>
        </p:spPr>
        <p:txBody>
          <a:bodyPr wrap="none" rtlCol="0">
            <a:spAutoFit/>
          </a:bodyPr>
          <a:lstStyle/>
          <a:p>
            <a:r>
              <a:rPr lang="en-US" sz="2400" b="1" dirty="0">
                <a:solidFill>
                  <a:srgbClr val="0000FF"/>
                </a:solidFill>
              </a:rPr>
              <a:t>Artists</a:t>
            </a:r>
          </a:p>
        </p:txBody>
      </p:sp>
      <p:sp>
        <p:nvSpPr>
          <p:cNvPr id="5" name="TextShape 3">
            <a:extLst>
              <a:ext uri="{FF2B5EF4-FFF2-40B4-BE49-F238E27FC236}">
                <a16:creationId xmlns:a16="http://schemas.microsoft.com/office/drawing/2014/main" id="{E7807EB6-EE54-4F9E-84C6-2DEB8B21E433}"/>
              </a:ext>
            </a:extLst>
          </p:cNvPr>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6" name="TextShape 4">
            <a:extLst>
              <a:ext uri="{FF2B5EF4-FFF2-40B4-BE49-F238E27FC236}">
                <a16:creationId xmlns:a16="http://schemas.microsoft.com/office/drawing/2014/main" id="{B6C19957-346A-43E3-946F-5990DF6071E0}"/>
              </a:ext>
            </a:extLst>
          </p:cNvPr>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13</a:t>
            </a:fld>
            <a:endParaRPr>
              <a:solidFill>
                <a:srgbClr val="0000FF"/>
              </a:solidFill>
            </a:endParaRPr>
          </a:p>
        </p:txBody>
      </p:sp>
      <p:pic>
        <p:nvPicPr>
          <p:cNvPr id="7" name="Picture 6">
            <a:extLst>
              <a:ext uri="{FF2B5EF4-FFF2-40B4-BE49-F238E27FC236}">
                <a16:creationId xmlns:a16="http://schemas.microsoft.com/office/drawing/2014/main" id="{4F34C801-F5E4-4B04-8310-BE7038565C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558" y="1412214"/>
            <a:ext cx="8430883" cy="4740057"/>
          </a:xfrm>
          <a:prstGeom prst="rect">
            <a:avLst/>
          </a:prstGeom>
        </p:spPr>
      </p:pic>
    </p:spTree>
    <p:extLst>
      <p:ext uri="{BB962C8B-B14F-4D97-AF65-F5344CB8AC3E}">
        <p14:creationId xmlns:p14="http://schemas.microsoft.com/office/powerpoint/2010/main" val="23580859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F4587B7-E7FC-48CB-A218-ACA70CC9A1F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97279" y="3381157"/>
            <a:ext cx="4141922" cy="2328694"/>
          </a:xfrm>
          <a:prstGeom prst="rect">
            <a:avLst/>
          </a:prstGeom>
        </p:spPr>
      </p:pic>
      <p:pic>
        <p:nvPicPr>
          <p:cNvPr id="7" name="Picture 6">
            <a:extLst>
              <a:ext uri="{FF2B5EF4-FFF2-40B4-BE49-F238E27FC236}">
                <a16:creationId xmlns:a16="http://schemas.microsoft.com/office/drawing/2014/main" id="{2E2CBDC0-8BA4-4495-9E14-31DBFFFDF45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799" y="3381157"/>
            <a:ext cx="4141922" cy="2328694"/>
          </a:xfrm>
          <a:prstGeom prst="rect">
            <a:avLst/>
          </a:prstGeom>
        </p:spPr>
      </p:pic>
      <p:pic>
        <p:nvPicPr>
          <p:cNvPr id="9" name="Picture 8">
            <a:extLst>
              <a:ext uri="{FF2B5EF4-FFF2-40B4-BE49-F238E27FC236}">
                <a16:creationId xmlns:a16="http://schemas.microsoft.com/office/drawing/2014/main" id="{D78FF75E-45DE-4D66-89E2-CA9AB16050F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97279" y="533400"/>
            <a:ext cx="4141922" cy="2328694"/>
          </a:xfrm>
          <a:prstGeom prst="rect">
            <a:avLst/>
          </a:prstGeom>
        </p:spPr>
      </p:pic>
      <p:pic>
        <p:nvPicPr>
          <p:cNvPr id="11" name="Picture 10">
            <a:extLst>
              <a:ext uri="{FF2B5EF4-FFF2-40B4-BE49-F238E27FC236}">
                <a16:creationId xmlns:a16="http://schemas.microsoft.com/office/drawing/2014/main" id="{FA598E54-2553-428A-9720-0E9B017BAA7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04799" y="533400"/>
            <a:ext cx="4141922" cy="2328694"/>
          </a:xfrm>
          <a:prstGeom prst="rect">
            <a:avLst/>
          </a:prstGeom>
        </p:spPr>
      </p:pic>
      <p:sp>
        <p:nvSpPr>
          <p:cNvPr id="6" name="TextShape 3">
            <a:extLst>
              <a:ext uri="{FF2B5EF4-FFF2-40B4-BE49-F238E27FC236}">
                <a16:creationId xmlns:a16="http://schemas.microsoft.com/office/drawing/2014/main" id="{589FEFB7-BC8F-4B38-83D0-E75DD54C0500}"/>
              </a:ext>
            </a:extLst>
          </p:cNvPr>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8" name="TextShape 4">
            <a:extLst>
              <a:ext uri="{FF2B5EF4-FFF2-40B4-BE49-F238E27FC236}">
                <a16:creationId xmlns:a16="http://schemas.microsoft.com/office/drawing/2014/main" id="{D269A5F6-4EA0-4908-8761-E4F1C609933A}"/>
              </a:ext>
            </a:extLst>
          </p:cNvPr>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14</a:t>
            </a:fld>
            <a:endParaRPr>
              <a:solidFill>
                <a:srgbClr val="0000FF"/>
              </a:solidFill>
            </a:endParaRPr>
          </a:p>
        </p:txBody>
      </p:sp>
    </p:spTree>
    <p:extLst>
      <p:ext uri="{BB962C8B-B14F-4D97-AF65-F5344CB8AC3E}">
        <p14:creationId xmlns:p14="http://schemas.microsoft.com/office/powerpoint/2010/main" val="15427277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E13BD7-9777-44E4-95E2-D3F21BEA718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81241" y="3371102"/>
            <a:ext cx="4136381" cy="2325578"/>
          </a:xfrm>
          <a:prstGeom prst="rect">
            <a:avLst/>
          </a:prstGeom>
        </p:spPr>
      </p:pic>
      <p:pic>
        <p:nvPicPr>
          <p:cNvPr id="5" name="Picture 4">
            <a:extLst>
              <a:ext uri="{FF2B5EF4-FFF2-40B4-BE49-F238E27FC236}">
                <a16:creationId xmlns:a16="http://schemas.microsoft.com/office/drawing/2014/main" id="{84FEBCFA-630A-4878-8DBD-383C4F9CF86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6377" y="3371101"/>
            <a:ext cx="4136381" cy="2325579"/>
          </a:xfrm>
          <a:prstGeom prst="rect">
            <a:avLst/>
          </a:prstGeom>
        </p:spPr>
      </p:pic>
      <p:pic>
        <p:nvPicPr>
          <p:cNvPr id="7" name="Picture 6">
            <a:extLst>
              <a:ext uri="{FF2B5EF4-FFF2-40B4-BE49-F238E27FC236}">
                <a16:creationId xmlns:a16="http://schemas.microsoft.com/office/drawing/2014/main" id="{C9A5C758-BE30-4FF7-A037-001F6B641F3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81242" y="550292"/>
            <a:ext cx="4136381" cy="2325578"/>
          </a:xfrm>
          <a:prstGeom prst="rect">
            <a:avLst/>
          </a:prstGeom>
        </p:spPr>
      </p:pic>
      <p:pic>
        <p:nvPicPr>
          <p:cNvPr id="9" name="Picture 8">
            <a:extLst>
              <a:ext uri="{FF2B5EF4-FFF2-40B4-BE49-F238E27FC236}">
                <a16:creationId xmlns:a16="http://schemas.microsoft.com/office/drawing/2014/main" id="{CFC93E1B-16B7-478B-A7A0-620B63A5FF6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26377" y="550293"/>
            <a:ext cx="4136382" cy="2325578"/>
          </a:xfrm>
          <a:prstGeom prst="rect">
            <a:avLst/>
          </a:prstGeom>
        </p:spPr>
      </p:pic>
      <p:sp>
        <p:nvSpPr>
          <p:cNvPr id="6" name="TextShape 3">
            <a:extLst>
              <a:ext uri="{FF2B5EF4-FFF2-40B4-BE49-F238E27FC236}">
                <a16:creationId xmlns:a16="http://schemas.microsoft.com/office/drawing/2014/main" id="{E77B87F1-B04F-4E88-994F-7424C6EF79B8}"/>
              </a:ext>
            </a:extLst>
          </p:cNvPr>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8" name="TextShape 4">
            <a:extLst>
              <a:ext uri="{FF2B5EF4-FFF2-40B4-BE49-F238E27FC236}">
                <a16:creationId xmlns:a16="http://schemas.microsoft.com/office/drawing/2014/main" id="{466BB132-2185-4FE0-8343-D3B04A471D7D}"/>
              </a:ext>
            </a:extLst>
          </p:cNvPr>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15</a:t>
            </a:fld>
            <a:endParaRPr>
              <a:solidFill>
                <a:srgbClr val="0000FF"/>
              </a:solidFill>
            </a:endParaRPr>
          </a:p>
        </p:txBody>
      </p:sp>
    </p:spTree>
    <p:extLst>
      <p:ext uri="{BB962C8B-B14F-4D97-AF65-F5344CB8AC3E}">
        <p14:creationId xmlns:p14="http://schemas.microsoft.com/office/powerpoint/2010/main" val="7348533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885587A-1782-480E-A373-D4EB49FB073C}"/>
              </a:ext>
            </a:extLst>
          </p:cNvPr>
          <p:cNvSpPr txBox="1"/>
          <p:nvPr/>
        </p:nvSpPr>
        <p:spPr>
          <a:xfrm>
            <a:off x="3996360" y="542993"/>
            <a:ext cx="1149674" cy="461665"/>
          </a:xfrm>
          <a:prstGeom prst="rect">
            <a:avLst/>
          </a:prstGeom>
          <a:noFill/>
        </p:spPr>
        <p:txBody>
          <a:bodyPr wrap="none" rtlCol="0">
            <a:spAutoFit/>
          </a:bodyPr>
          <a:lstStyle/>
          <a:p>
            <a:r>
              <a:rPr lang="en-US" sz="2400" b="1" dirty="0">
                <a:solidFill>
                  <a:srgbClr val="0000FF"/>
                </a:solidFill>
              </a:rPr>
              <a:t>Albums</a:t>
            </a:r>
          </a:p>
        </p:txBody>
      </p:sp>
      <p:sp>
        <p:nvSpPr>
          <p:cNvPr id="5" name="TextShape 3">
            <a:extLst>
              <a:ext uri="{FF2B5EF4-FFF2-40B4-BE49-F238E27FC236}">
                <a16:creationId xmlns:a16="http://schemas.microsoft.com/office/drawing/2014/main" id="{33C98E2E-5304-4721-9013-13843E11FED5}"/>
              </a:ext>
            </a:extLst>
          </p:cNvPr>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6" name="TextShape 4">
            <a:extLst>
              <a:ext uri="{FF2B5EF4-FFF2-40B4-BE49-F238E27FC236}">
                <a16:creationId xmlns:a16="http://schemas.microsoft.com/office/drawing/2014/main" id="{74BC4A4C-2056-4CC6-89FA-4F4F75C45C12}"/>
              </a:ext>
            </a:extLst>
          </p:cNvPr>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16</a:t>
            </a:fld>
            <a:endParaRPr>
              <a:solidFill>
                <a:srgbClr val="0000FF"/>
              </a:solidFill>
            </a:endParaRPr>
          </a:p>
        </p:txBody>
      </p:sp>
      <p:pic>
        <p:nvPicPr>
          <p:cNvPr id="7" name="Picture 6">
            <a:extLst>
              <a:ext uri="{FF2B5EF4-FFF2-40B4-BE49-F238E27FC236}">
                <a16:creationId xmlns:a16="http://schemas.microsoft.com/office/drawing/2014/main" id="{A6FFC4EF-6626-4B1E-9AF7-BECE17A805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679" y="1447800"/>
            <a:ext cx="8403035" cy="4724400"/>
          </a:xfrm>
          <a:prstGeom prst="rect">
            <a:avLst/>
          </a:prstGeom>
        </p:spPr>
      </p:pic>
    </p:spTree>
    <p:extLst>
      <p:ext uri="{BB962C8B-B14F-4D97-AF65-F5344CB8AC3E}">
        <p14:creationId xmlns:p14="http://schemas.microsoft.com/office/powerpoint/2010/main" val="27744119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1C21D8-171D-438C-A57F-A50E40FE43A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8537" y="685801"/>
            <a:ext cx="4197261" cy="2353945"/>
          </a:xfrm>
          <a:prstGeom prst="rect">
            <a:avLst/>
          </a:prstGeom>
        </p:spPr>
      </p:pic>
      <p:pic>
        <p:nvPicPr>
          <p:cNvPr id="5" name="Picture 4">
            <a:extLst>
              <a:ext uri="{FF2B5EF4-FFF2-40B4-BE49-F238E27FC236}">
                <a16:creationId xmlns:a16="http://schemas.microsoft.com/office/drawing/2014/main" id="{927637F4-7AF0-44EB-A425-0A3C49B4D5F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8200" y="685800"/>
            <a:ext cx="4197262" cy="2353945"/>
          </a:xfrm>
          <a:prstGeom prst="rect">
            <a:avLst/>
          </a:prstGeom>
        </p:spPr>
      </p:pic>
      <p:pic>
        <p:nvPicPr>
          <p:cNvPr id="7" name="Picture 6">
            <a:extLst>
              <a:ext uri="{FF2B5EF4-FFF2-40B4-BE49-F238E27FC236}">
                <a16:creationId xmlns:a16="http://schemas.microsoft.com/office/drawing/2014/main" id="{5EB3F9B7-7E19-4F88-B564-574C961F80B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48199" y="3395004"/>
            <a:ext cx="4197261" cy="2350429"/>
          </a:xfrm>
          <a:prstGeom prst="rect">
            <a:avLst/>
          </a:prstGeom>
        </p:spPr>
      </p:pic>
      <p:pic>
        <p:nvPicPr>
          <p:cNvPr id="9" name="Picture 8">
            <a:extLst>
              <a:ext uri="{FF2B5EF4-FFF2-40B4-BE49-F238E27FC236}">
                <a16:creationId xmlns:a16="http://schemas.microsoft.com/office/drawing/2014/main" id="{41F53CE1-FBFE-4FED-A833-B0B2A88B303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8537" y="3385627"/>
            <a:ext cx="4197261" cy="2359807"/>
          </a:xfrm>
          <a:prstGeom prst="rect">
            <a:avLst/>
          </a:prstGeom>
        </p:spPr>
      </p:pic>
      <p:sp>
        <p:nvSpPr>
          <p:cNvPr id="6" name="TextShape 3">
            <a:extLst>
              <a:ext uri="{FF2B5EF4-FFF2-40B4-BE49-F238E27FC236}">
                <a16:creationId xmlns:a16="http://schemas.microsoft.com/office/drawing/2014/main" id="{64F44869-9074-4BE4-B8C4-10313FA6483A}"/>
              </a:ext>
            </a:extLst>
          </p:cNvPr>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8" name="TextShape 4">
            <a:extLst>
              <a:ext uri="{FF2B5EF4-FFF2-40B4-BE49-F238E27FC236}">
                <a16:creationId xmlns:a16="http://schemas.microsoft.com/office/drawing/2014/main" id="{D80CF194-8EE7-4BD5-B0F7-572D5DD12D15}"/>
              </a:ext>
            </a:extLst>
          </p:cNvPr>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17</a:t>
            </a:fld>
            <a:endParaRPr>
              <a:solidFill>
                <a:srgbClr val="0000FF"/>
              </a:solidFill>
            </a:endParaRPr>
          </a:p>
        </p:txBody>
      </p:sp>
    </p:spTree>
    <p:extLst>
      <p:ext uri="{BB962C8B-B14F-4D97-AF65-F5344CB8AC3E}">
        <p14:creationId xmlns:p14="http://schemas.microsoft.com/office/powerpoint/2010/main" val="23504430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5DB5A4-0EBF-4C1C-B5A1-76E963598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0842" y="710418"/>
            <a:ext cx="4251158" cy="2337582"/>
          </a:xfrm>
          <a:prstGeom prst="rect">
            <a:avLst/>
          </a:prstGeom>
        </p:spPr>
      </p:pic>
      <p:pic>
        <p:nvPicPr>
          <p:cNvPr id="5" name="Picture 4">
            <a:extLst>
              <a:ext uri="{FF2B5EF4-FFF2-40B4-BE49-F238E27FC236}">
                <a16:creationId xmlns:a16="http://schemas.microsoft.com/office/drawing/2014/main" id="{09B6ECDD-0FD6-4E68-9D43-23F26478E6B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85055" y="710418"/>
            <a:ext cx="4138103" cy="2337582"/>
          </a:xfrm>
          <a:prstGeom prst="rect">
            <a:avLst/>
          </a:prstGeom>
        </p:spPr>
      </p:pic>
      <p:pic>
        <p:nvPicPr>
          <p:cNvPr id="7" name="Picture 6">
            <a:extLst>
              <a:ext uri="{FF2B5EF4-FFF2-40B4-BE49-F238E27FC236}">
                <a16:creationId xmlns:a16="http://schemas.microsoft.com/office/drawing/2014/main" id="{1EC020C6-D1AB-4E12-AD71-B297B75162C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85053" y="3400865"/>
            <a:ext cx="4130211" cy="2337582"/>
          </a:xfrm>
          <a:prstGeom prst="rect">
            <a:avLst/>
          </a:prstGeom>
        </p:spPr>
      </p:pic>
      <p:pic>
        <p:nvPicPr>
          <p:cNvPr id="9" name="Picture 8">
            <a:extLst>
              <a:ext uri="{FF2B5EF4-FFF2-40B4-BE49-F238E27FC236}">
                <a16:creationId xmlns:a16="http://schemas.microsoft.com/office/drawing/2014/main" id="{A5C22B64-5014-4EC5-8C48-84C192F76EC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28736" y="3400865"/>
            <a:ext cx="4243264" cy="2337583"/>
          </a:xfrm>
          <a:prstGeom prst="rect">
            <a:avLst/>
          </a:prstGeom>
        </p:spPr>
      </p:pic>
      <p:sp>
        <p:nvSpPr>
          <p:cNvPr id="6" name="TextShape 3">
            <a:extLst>
              <a:ext uri="{FF2B5EF4-FFF2-40B4-BE49-F238E27FC236}">
                <a16:creationId xmlns:a16="http://schemas.microsoft.com/office/drawing/2014/main" id="{C09BACDE-D942-4490-A918-697D2C99AC6D}"/>
              </a:ext>
            </a:extLst>
          </p:cNvPr>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8" name="TextShape 4">
            <a:extLst>
              <a:ext uri="{FF2B5EF4-FFF2-40B4-BE49-F238E27FC236}">
                <a16:creationId xmlns:a16="http://schemas.microsoft.com/office/drawing/2014/main" id="{B3D5061C-37B2-447C-9E56-9A0BF46937D9}"/>
              </a:ext>
            </a:extLst>
          </p:cNvPr>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18</a:t>
            </a:fld>
            <a:endParaRPr>
              <a:solidFill>
                <a:srgbClr val="0000FF"/>
              </a:solidFill>
            </a:endParaRPr>
          </a:p>
        </p:txBody>
      </p:sp>
    </p:spTree>
    <p:extLst>
      <p:ext uri="{BB962C8B-B14F-4D97-AF65-F5344CB8AC3E}">
        <p14:creationId xmlns:p14="http://schemas.microsoft.com/office/powerpoint/2010/main" val="32807724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extShape 1"/>
          <p:cNvSpPr txBox="1"/>
          <p:nvPr/>
        </p:nvSpPr>
        <p:spPr>
          <a:xfrm>
            <a:off x="457200" y="274680"/>
            <a:ext cx="8229323" cy="563520"/>
          </a:xfrm>
          <a:prstGeom prst="rect">
            <a:avLst/>
          </a:prstGeom>
        </p:spPr>
        <p:txBody>
          <a:bodyPr anchor="ctr"/>
          <a:lstStyle/>
          <a:p>
            <a:pPr algn="ctr">
              <a:lnSpc>
                <a:spcPct val="100000"/>
              </a:lnSpc>
            </a:pPr>
            <a:r>
              <a:rPr lang="en-US" sz="3200" b="1" dirty="0">
                <a:solidFill>
                  <a:srgbClr val="000000"/>
                </a:solidFill>
                <a:latin typeface="Times New Roman" pitchFamily="18" charset="0"/>
                <a:cs typeface="Times New Roman" pitchFamily="18" charset="0"/>
              </a:rPr>
              <a:t>Advantages &amp; Applications</a:t>
            </a:r>
            <a:endParaRPr sz="3200">
              <a:latin typeface="Times New Roman" pitchFamily="18" charset="0"/>
              <a:cs typeface="Times New Roman" pitchFamily="18" charset="0"/>
            </a:endParaRPr>
          </a:p>
        </p:txBody>
      </p:sp>
      <p:sp>
        <p:nvSpPr>
          <p:cNvPr id="153" name="TextShape 2"/>
          <p:cNvSpPr txBox="1"/>
          <p:nvPr/>
        </p:nvSpPr>
        <p:spPr>
          <a:xfrm>
            <a:off x="457200" y="1143000"/>
            <a:ext cx="8229323" cy="4982760"/>
          </a:xfrm>
          <a:prstGeom prst="rect">
            <a:avLst/>
          </a:prstGeom>
        </p:spPr>
        <p:txBody>
          <a:bodyPr/>
          <a:lstStyle/>
          <a:p>
            <a:endParaRPr/>
          </a:p>
        </p:txBody>
      </p:sp>
      <p:sp>
        <p:nvSpPr>
          <p:cNvPr id="154"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a:solidFill>
                <a:srgbClr val="0000FF"/>
              </a:solidFill>
            </a:endParaRPr>
          </a:p>
        </p:txBody>
      </p:sp>
      <p:sp>
        <p:nvSpPr>
          <p:cNvPr id="155" name="TextShape 4"/>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19</a:t>
            </a:fld>
            <a:endParaRPr>
              <a:solidFill>
                <a:srgbClr val="0000FF"/>
              </a:solidFill>
            </a:endParaRPr>
          </a:p>
        </p:txBody>
      </p:sp>
      <p:sp>
        <p:nvSpPr>
          <p:cNvPr id="2" name="TextBox 1">
            <a:extLst>
              <a:ext uri="{FF2B5EF4-FFF2-40B4-BE49-F238E27FC236}">
                <a16:creationId xmlns:a16="http://schemas.microsoft.com/office/drawing/2014/main" id="{1662111C-CF27-4152-BAC7-EA1D08BD3006}"/>
              </a:ext>
            </a:extLst>
          </p:cNvPr>
          <p:cNvSpPr txBox="1"/>
          <p:nvPr/>
        </p:nvSpPr>
        <p:spPr>
          <a:xfrm>
            <a:off x="457200" y="1295400"/>
            <a:ext cx="8229323" cy="3046988"/>
          </a:xfrm>
          <a:prstGeom prst="rect">
            <a:avLst/>
          </a:prstGeom>
          <a:noFill/>
        </p:spPr>
        <p:txBody>
          <a:bodyPr wrap="square" rtlCol="0">
            <a:spAutoFit/>
          </a:bodyPr>
          <a:lstStyle/>
          <a:p>
            <a:r>
              <a:rPr lang="en-US" sz="2400" i="1" dirty="0">
                <a:latin typeface="Times New Roman" panose="02020603050405020304" pitchFamily="18" charset="0"/>
                <a:cs typeface="Times New Roman" panose="02020603050405020304" pitchFamily="18" charset="0"/>
              </a:rPr>
              <a:t>Advantages :-</a:t>
            </a:r>
          </a:p>
          <a:p>
            <a:pPr marL="342900" indent="-342900">
              <a:buAutoNum type="arabicPeriod"/>
            </a:pPr>
            <a:r>
              <a:rPr lang="en-US" sz="2400" dirty="0">
                <a:latin typeface="Times New Roman" panose="02020603050405020304" pitchFamily="18" charset="0"/>
                <a:cs typeface="Times New Roman" panose="02020603050405020304" pitchFamily="18" charset="0"/>
              </a:rPr>
              <a:t>Accessibility</a:t>
            </a:r>
          </a:p>
          <a:p>
            <a:pPr marL="342900" indent="-342900">
              <a:buAutoNum type="arabicPeriod"/>
            </a:pPr>
            <a:r>
              <a:rPr lang="en-US" sz="2400" dirty="0">
                <a:latin typeface="Times New Roman" panose="02020603050405020304" pitchFamily="18" charset="0"/>
                <a:cs typeface="Times New Roman" panose="02020603050405020304" pitchFamily="18" charset="0"/>
              </a:rPr>
              <a:t>Variety &amp; Choice</a:t>
            </a:r>
          </a:p>
          <a:p>
            <a:pPr marL="342900" indent="-342900">
              <a:buAutoNum type="arabicPeriod"/>
            </a:pPr>
            <a:r>
              <a:rPr lang="en-US" sz="2400" dirty="0">
                <a:latin typeface="Times New Roman" panose="02020603050405020304" pitchFamily="18" charset="0"/>
                <a:cs typeface="Times New Roman" panose="02020603050405020304" pitchFamily="18" charset="0"/>
              </a:rPr>
              <a:t>Own playlists</a:t>
            </a:r>
          </a:p>
          <a:p>
            <a:pPr marL="342900" indent="-342900">
              <a:buAutoNum type="arabicPeriod"/>
            </a:pPr>
            <a:r>
              <a:rPr lang="en-US" sz="2400" dirty="0">
                <a:latin typeface="Times New Roman" panose="02020603050405020304" pitchFamily="18" charset="0"/>
                <a:cs typeface="Times New Roman" panose="02020603050405020304" pitchFamily="18" charset="0"/>
              </a:rPr>
              <a:t>Relaxation</a:t>
            </a:r>
          </a:p>
          <a:p>
            <a:endParaRPr lang="en-US" sz="2400" dirty="0">
              <a:latin typeface="Times New Roman" panose="02020603050405020304" pitchFamily="18" charset="0"/>
              <a:cs typeface="Times New Roman" panose="02020603050405020304" pitchFamily="18" charset="0"/>
            </a:endParaRPr>
          </a:p>
          <a:p>
            <a:r>
              <a:rPr lang="en-US" sz="2400" i="1" dirty="0">
                <a:latin typeface="Times New Roman" panose="02020603050405020304" pitchFamily="18" charset="0"/>
                <a:cs typeface="Times New Roman" panose="02020603050405020304" pitchFamily="18" charset="0"/>
              </a:rPr>
              <a:t>Applications :-</a:t>
            </a:r>
          </a:p>
          <a:p>
            <a:pPr marL="457200" indent="-457200">
              <a:buAutoNum type="arabicPeriod"/>
            </a:pPr>
            <a:r>
              <a:rPr lang="en-US" sz="2400" dirty="0">
                <a:latin typeface="Times New Roman" panose="02020603050405020304" pitchFamily="18" charset="0"/>
                <a:cs typeface="Times New Roman" panose="02020603050405020304" pitchFamily="18" charset="0"/>
              </a:rPr>
              <a:t>To provide music of their choice to the users.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extShape 1"/>
          <p:cNvSpPr txBox="1"/>
          <p:nvPr/>
        </p:nvSpPr>
        <p:spPr>
          <a:xfrm>
            <a:off x="457200" y="274680"/>
            <a:ext cx="8229323" cy="792120"/>
          </a:xfrm>
          <a:prstGeom prst="rect">
            <a:avLst/>
          </a:prstGeom>
        </p:spPr>
        <p:txBody>
          <a:bodyPr anchor="ctr"/>
          <a:lstStyle/>
          <a:p>
            <a:pPr>
              <a:lnSpc>
                <a:spcPct val="100000"/>
              </a:lnSpc>
            </a:pPr>
            <a:r>
              <a:rPr lang="en-US" sz="4400" b="1" dirty="0">
                <a:solidFill>
                  <a:srgbClr val="000000"/>
                </a:solidFill>
                <a:latin typeface="Calibri"/>
              </a:rPr>
              <a:t>Contents</a:t>
            </a:r>
            <a:endParaRPr/>
          </a:p>
        </p:txBody>
      </p:sp>
      <p:sp>
        <p:nvSpPr>
          <p:cNvPr id="6" name="Rectangle 5"/>
          <p:cNvSpPr/>
          <p:nvPr/>
        </p:nvSpPr>
        <p:spPr>
          <a:xfrm>
            <a:off x="461889" y="912907"/>
            <a:ext cx="4572000" cy="5156027"/>
          </a:xfrm>
          <a:prstGeom prst="rect">
            <a:avLst/>
          </a:prstGeom>
        </p:spPr>
        <p:txBody>
          <a:bodyPr>
            <a:spAutoFit/>
          </a:bodyPr>
          <a:lstStyle/>
          <a:p>
            <a:pPr>
              <a:lnSpc>
                <a:spcPct val="150000"/>
              </a:lnSpc>
              <a:buFont typeface="Arial"/>
              <a:buChar char="•"/>
            </a:pPr>
            <a:r>
              <a:rPr lang="en-US" sz="2400" dirty="0">
                <a:solidFill>
                  <a:srgbClr val="0000FF"/>
                </a:solidFill>
                <a:latin typeface="Times New Roman" pitchFamily="18" charset="0"/>
                <a:ea typeface="DejaVu Sans"/>
                <a:cs typeface="Times New Roman" pitchFamily="18" charset="0"/>
              </a:rPr>
              <a:t> </a:t>
            </a:r>
            <a:r>
              <a:rPr lang="en-US" sz="2200" dirty="0">
                <a:solidFill>
                  <a:srgbClr val="0000FF"/>
                </a:solidFill>
                <a:latin typeface="Times New Roman" pitchFamily="18" charset="0"/>
                <a:ea typeface="DejaVu Sans"/>
                <a:cs typeface="Times New Roman" pitchFamily="18" charset="0"/>
              </a:rPr>
              <a:t>Problem Statement &amp; Objectives</a:t>
            </a:r>
            <a:endParaRPr lang="en-US" sz="2200" dirty="0">
              <a:solidFill>
                <a:srgbClr val="0000FF"/>
              </a:solidFill>
              <a:latin typeface="Times New Roman" pitchFamily="18" charset="0"/>
              <a:cs typeface="Times New Roman" pitchFamily="18" charset="0"/>
            </a:endParaRPr>
          </a:p>
          <a:p>
            <a:pPr>
              <a:lnSpc>
                <a:spcPct val="150000"/>
              </a:lnSpc>
              <a:buFont typeface="Arial"/>
              <a:buChar char="•"/>
            </a:pPr>
            <a:r>
              <a:rPr lang="en-US" sz="2200" dirty="0">
                <a:solidFill>
                  <a:srgbClr val="0000FF"/>
                </a:solidFill>
                <a:latin typeface="Times New Roman" pitchFamily="18" charset="0"/>
                <a:ea typeface="DejaVu Sans"/>
                <a:cs typeface="Times New Roman" pitchFamily="18" charset="0"/>
              </a:rPr>
              <a:t> Introduction</a:t>
            </a:r>
          </a:p>
          <a:p>
            <a:pPr>
              <a:lnSpc>
                <a:spcPct val="150000"/>
              </a:lnSpc>
              <a:buFont typeface="Arial"/>
              <a:buChar char="•"/>
            </a:pPr>
            <a:r>
              <a:rPr lang="en-US" sz="2200" dirty="0">
                <a:solidFill>
                  <a:srgbClr val="0000FF"/>
                </a:solidFill>
                <a:latin typeface="Times New Roman" pitchFamily="18" charset="0"/>
                <a:ea typeface="DejaVu Sans"/>
                <a:cs typeface="Times New Roman" pitchFamily="18" charset="0"/>
              </a:rPr>
              <a:t> </a:t>
            </a:r>
            <a:r>
              <a:rPr lang="en-US" sz="2200">
                <a:solidFill>
                  <a:srgbClr val="0000FF"/>
                </a:solidFill>
                <a:latin typeface="Times New Roman" pitchFamily="18" charset="0"/>
                <a:ea typeface="DejaVu Sans"/>
                <a:cs typeface="Times New Roman" pitchFamily="18" charset="0"/>
              </a:rPr>
              <a:t>Literature Survey</a:t>
            </a:r>
            <a:endParaRPr lang="en-US" sz="2200" dirty="0">
              <a:solidFill>
                <a:srgbClr val="0000FF"/>
              </a:solidFill>
              <a:latin typeface="Times New Roman" pitchFamily="18" charset="0"/>
              <a:ea typeface="DejaVu Sans"/>
              <a:cs typeface="Times New Roman" pitchFamily="18" charset="0"/>
            </a:endParaRPr>
          </a:p>
          <a:p>
            <a:pPr>
              <a:lnSpc>
                <a:spcPct val="150000"/>
              </a:lnSpc>
              <a:buFont typeface="Arial"/>
              <a:buChar char="•"/>
            </a:pPr>
            <a:r>
              <a:rPr lang="en-US" sz="2200" dirty="0">
                <a:solidFill>
                  <a:srgbClr val="0000FF"/>
                </a:solidFill>
                <a:latin typeface="Times New Roman" pitchFamily="18" charset="0"/>
                <a:cs typeface="Times New Roman" pitchFamily="18" charset="0"/>
              </a:rPr>
              <a:t> Flowchart</a:t>
            </a:r>
          </a:p>
          <a:p>
            <a:pPr>
              <a:lnSpc>
                <a:spcPct val="150000"/>
              </a:lnSpc>
              <a:buFont typeface="Arial"/>
              <a:buChar char="•"/>
            </a:pPr>
            <a:r>
              <a:rPr lang="en-US" sz="2200" dirty="0">
                <a:solidFill>
                  <a:srgbClr val="0000FF"/>
                </a:solidFill>
                <a:latin typeface="Times New Roman" pitchFamily="18" charset="0"/>
                <a:cs typeface="Times New Roman" pitchFamily="18" charset="0"/>
              </a:rPr>
              <a:t> Use case Diagram</a:t>
            </a:r>
          </a:p>
          <a:p>
            <a:pPr>
              <a:lnSpc>
                <a:spcPct val="150000"/>
              </a:lnSpc>
              <a:buFont typeface="Arial"/>
              <a:buChar char="•"/>
            </a:pPr>
            <a:r>
              <a:rPr lang="en-US" sz="2200" dirty="0">
                <a:solidFill>
                  <a:srgbClr val="0000FF"/>
                </a:solidFill>
                <a:latin typeface="Times New Roman" pitchFamily="18" charset="0"/>
                <a:ea typeface="DejaVu Sans"/>
                <a:cs typeface="Times New Roman" pitchFamily="18" charset="0"/>
              </a:rPr>
              <a:t> Technology to be Used</a:t>
            </a:r>
          </a:p>
          <a:p>
            <a:pPr>
              <a:lnSpc>
                <a:spcPct val="150000"/>
              </a:lnSpc>
              <a:buFont typeface="Arial"/>
              <a:buChar char="•"/>
            </a:pPr>
            <a:r>
              <a:rPr lang="en-US" sz="2200" dirty="0">
                <a:solidFill>
                  <a:srgbClr val="0000FF"/>
                </a:solidFill>
                <a:latin typeface="Times New Roman" pitchFamily="18" charset="0"/>
                <a:cs typeface="Times New Roman" pitchFamily="18" charset="0"/>
              </a:rPr>
              <a:t> Modules</a:t>
            </a:r>
          </a:p>
          <a:p>
            <a:pPr>
              <a:lnSpc>
                <a:spcPct val="150000"/>
              </a:lnSpc>
              <a:buFont typeface="Arial"/>
              <a:buChar char="•"/>
            </a:pPr>
            <a:r>
              <a:rPr lang="en-US" sz="2200" dirty="0">
                <a:solidFill>
                  <a:srgbClr val="0000FF"/>
                </a:solidFill>
                <a:latin typeface="Times New Roman" pitchFamily="18" charset="0"/>
                <a:cs typeface="Times New Roman" pitchFamily="18" charset="0"/>
              </a:rPr>
              <a:t> Screenshots</a:t>
            </a:r>
          </a:p>
          <a:p>
            <a:pPr>
              <a:lnSpc>
                <a:spcPct val="150000"/>
              </a:lnSpc>
              <a:buFont typeface="Arial"/>
              <a:buChar char="•"/>
            </a:pPr>
            <a:r>
              <a:rPr lang="en-US" sz="2200" dirty="0">
                <a:solidFill>
                  <a:srgbClr val="0000FF"/>
                </a:solidFill>
                <a:latin typeface="Times New Roman" pitchFamily="18" charset="0"/>
                <a:ea typeface="DejaVu Sans"/>
                <a:cs typeface="Times New Roman" pitchFamily="18" charset="0"/>
              </a:rPr>
              <a:t> Advantages &amp; Applications</a:t>
            </a:r>
            <a:endParaRPr lang="en-US" sz="2200" dirty="0">
              <a:solidFill>
                <a:srgbClr val="0000FF"/>
              </a:solidFill>
              <a:latin typeface="Times New Roman" pitchFamily="18" charset="0"/>
              <a:cs typeface="Times New Roman" pitchFamily="18" charset="0"/>
            </a:endParaRPr>
          </a:p>
          <a:p>
            <a:pPr>
              <a:lnSpc>
                <a:spcPct val="150000"/>
              </a:lnSpc>
              <a:buFont typeface="Arial"/>
              <a:buChar char="•"/>
            </a:pPr>
            <a:r>
              <a:rPr lang="en-US" sz="2200" dirty="0">
                <a:solidFill>
                  <a:srgbClr val="0000FF"/>
                </a:solidFill>
                <a:latin typeface="Times New Roman" pitchFamily="18" charset="0"/>
                <a:ea typeface="DejaVu Sans"/>
                <a:cs typeface="Times New Roman" pitchFamily="18" charset="0"/>
              </a:rPr>
              <a:t> References</a:t>
            </a:r>
            <a:endParaRPr lang="en-US" sz="2200" dirty="0">
              <a:solidFill>
                <a:srgbClr val="0000FF"/>
              </a:solidFill>
              <a:latin typeface="Times New Roman" pitchFamily="18" charset="0"/>
              <a:cs typeface="Times New Roman" pitchFamily="18" charset="0"/>
            </a:endParaRPr>
          </a:p>
        </p:txBody>
      </p:sp>
      <p:sp>
        <p:nvSpPr>
          <p:cNvPr id="9" name="TextShape 3">
            <a:extLst>
              <a:ext uri="{FF2B5EF4-FFF2-40B4-BE49-F238E27FC236}">
                <a16:creationId xmlns:a16="http://schemas.microsoft.com/office/drawing/2014/main" id="{403CF3C7-6586-4EC7-ABB4-06E66B6B29EA}"/>
              </a:ext>
            </a:extLst>
          </p:cNvPr>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10" name="TextShape 4">
            <a:extLst>
              <a:ext uri="{FF2B5EF4-FFF2-40B4-BE49-F238E27FC236}">
                <a16:creationId xmlns:a16="http://schemas.microsoft.com/office/drawing/2014/main" id="{38990EDA-0F8D-4557-8705-22D03F716DDF}"/>
              </a:ext>
            </a:extLst>
          </p:cNvPr>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2</a:t>
            </a:fld>
            <a:endParaRPr>
              <a:solidFill>
                <a:srgbClr val="0000FF"/>
              </a:solidFil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Shape 1"/>
          <p:cNvSpPr txBox="1"/>
          <p:nvPr/>
        </p:nvSpPr>
        <p:spPr>
          <a:xfrm>
            <a:off x="457200" y="274680"/>
            <a:ext cx="8229323" cy="487320"/>
          </a:xfrm>
          <a:prstGeom prst="rect">
            <a:avLst/>
          </a:prstGeom>
        </p:spPr>
        <p:txBody>
          <a:bodyPr anchor="ctr"/>
          <a:lstStyle/>
          <a:p>
            <a:pPr algn="ctr">
              <a:lnSpc>
                <a:spcPct val="100000"/>
              </a:lnSpc>
            </a:pPr>
            <a:r>
              <a:rPr lang="en-US" sz="3200" b="1" dirty="0">
                <a:solidFill>
                  <a:srgbClr val="000000"/>
                </a:solidFill>
                <a:latin typeface="Times New Roman" pitchFamily="18" charset="0"/>
                <a:cs typeface="Times New Roman" pitchFamily="18" charset="0"/>
              </a:rPr>
              <a:t>References</a:t>
            </a:r>
            <a:endParaRPr sz="3200">
              <a:latin typeface="Times New Roman" pitchFamily="18" charset="0"/>
              <a:cs typeface="Times New Roman" pitchFamily="18" charset="0"/>
            </a:endParaRPr>
          </a:p>
        </p:txBody>
      </p:sp>
      <p:sp>
        <p:nvSpPr>
          <p:cNvPr id="161" name="TextShape 2"/>
          <p:cNvSpPr txBox="1"/>
          <p:nvPr/>
        </p:nvSpPr>
        <p:spPr>
          <a:xfrm>
            <a:off x="457200" y="990600"/>
            <a:ext cx="8229323" cy="4525560"/>
          </a:xfrm>
          <a:prstGeom prst="rect">
            <a:avLst/>
          </a:prstGeom>
        </p:spPr>
        <p:txBody>
          <a:bodyPr/>
          <a:lstStyle/>
          <a:p>
            <a:pPr>
              <a:lnSpc>
                <a:spcPct val="100000"/>
              </a:lnSpc>
            </a:pPr>
            <a:endParaRPr dirty="0"/>
          </a:p>
          <a:p>
            <a:pPr>
              <a:lnSpc>
                <a:spcPct val="100000"/>
              </a:lnSpc>
              <a:buFont typeface="Arial"/>
              <a:buChar char="•"/>
            </a:pPr>
            <a:r>
              <a:rPr lang="en-US" sz="3200" b="1" dirty="0">
                <a:solidFill>
                  <a:srgbClr val="000000"/>
                </a:solidFill>
                <a:latin typeface="Cambria"/>
              </a:rPr>
              <a:t> Websites:</a:t>
            </a:r>
            <a:endParaRPr dirty="0"/>
          </a:p>
          <a:p>
            <a:pPr lvl="1">
              <a:buFont typeface="Arial"/>
              <a:buChar char="•"/>
            </a:pPr>
            <a:r>
              <a:rPr lang="en-US" sz="2000" u="sng" dirty="0">
                <a:solidFill>
                  <a:srgbClr val="0000FF"/>
                </a:solidFill>
                <a:latin typeface="Cambria"/>
                <a:hlinkClick r:id="rId2"/>
              </a:rPr>
              <a:t> www.w3schools.com</a:t>
            </a:r>
            <a:endParaRPr lang="en-US" sz="2000" u="sng" dirty="0">
              <a:solidFill>
                <a:srgbClr val="0000FF"/>
              </a:solidFill>
              <a:latin typeface="Cambria"/>
            </a:endParaRPr>
          </a:p>
          <a:p>
            <a:pPr lvl="1">
              <a:buFont typeface="Arial"/>
              <a:buChar char="•"/>
            </a:pPr>
            <a:r>
              <a:rPr lang="en-US" sz="2000" u="sng" dirty="0">
                <a:solidFill>
                  <a:srgbClr val="0000FF"/>
                </a:solidFill>
                <a:latin typeface="Cambria"/>
              </a:rPr>
              <a:t> www.youtube.com</a:t>
            </a:r>
          </a:p>
        </p:txBody>
      </p:sp>
      <p:sp>
        <p:nvSpPr>
          <p:cNvPr id="162"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a:solidFill>
                <a:srgbClr val="0000FF"/>
              </a:solidFill>
            </a:endParaRPr>
          </a:p>
        </p:txBody>
      </p:sp>
      <p:sp>
        <p:nvSpPr>
          <p:cNvPr id="163" name="TextShape 4"/>
          <p:cNvSpPr txBox="1"/>
          <p:nvPr/>
        </p:nvSpPr>
        <p:spPr>
          <a:xfrm>
            <a:off x="8264769" y="6172200"/>
            <a:ext cx="585969" cy="685440"/>
          </a:xfrm>
          <a:prstGeom prst="rect">
            <a:avLst/>
          </a:prstGeom>
        </p:spPr>
        <p:txBody>
          <a:bodyPr anchor="ctr"/>
          <a:lstStyle/>
          <a:p>
            <a:pPr>
              <a:lnSpc>
                <a:spcPct val="100000"/>
              </a:lnSpc>
            </a:pPr>
            <a:fld id="{6B3B2609-D781-49FA-ACF3-213527B908E8}" type="slidenum">
              <a:rPr lang="en-IN">
                <a:solidFill>
                  <a:srgbClr val="0000FF"/>
                </a:solidFill>
                <a:latin typeface="Cambria"/>
              </a:rPr>
              <a:pPr>
                <a:lnSpc>
                  <a:spcPct val="100000"/>
                </a:lnSpc>
              </a:pPr>
              <a:t>20</a:t>
            </a:fld>
            <a:endParaRPr>
              <a:solidFill>
                <a:srgbClr val="0000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758769" y="2770740"/>
            <a:ext cx="7626462" cy="1316520"/>
          </a:xfrm>
          <a:prstGeom prst="rect">
            <a:avLst/>
          </a:prstGeom>
          <a:noFill/>
          <a:ln>
            <a:noFill/>
          </a:ln>
        </p:spPr>
        <p:txBody>
          <a:bodyPr lIns="90000" tIns="45000" rIns="90000" bIns="45000"/>
          <a:lstStyle/>
          <a:p>
            <a:pPr>
              <a:lnSpc>
                <a:spcPct val="100000"/>
              </a:lnSpc>
            </a:pPr>
            <a:r>
              <a:rPr lang="en-IN" sz="2800" dirty="0">
                <a:solidFill>
                  <a:srgbClr val="0000FF"/>
                </a:solidFill>
                <a:latin typeface="Arial"/>
              </a:rPr>
              <a:t>                     </a:t>
            </a:r>
            <a:r>
              <a:rPr lang="en-IN" sz="4800" b="1" dirty="0">
                <a:solidFill>
                  <a:srgbClr val="0000FF"/>
                </a:solidFill>
                <a:latin typeface="Times New Roman" panose="02020603050405020304" pitchFamily="18" charset="0"/>
                <a:cs typeface="Times New Roman" panose="02020603050405020304" pitchFamily="18" charset="0"/>
              </a:rPr>
              <a:t>Thank You</a:t>
            </a:r>
            <a:endParaRPr dirty="0">
              <a:latin typeface="Times New Roman" panose="02020603050405020304" pitchFamily="18" charset="0"/>
              <a:cs typeface="Times New Roman" panose="02020603050405020304" pitchFamily="18" charset="0"/>
            </a:endParaRPr>
          </a:p>
          <a:p>
            <a:pPr>
              <a:lnSpc>
                <a:spcPct val="100000"/>
              </a:lnSpc>
            </a:pPr>
            <a:r>
              <a:rPr lang="en-IN" sz="4800" dirty="0">
                <a:solidFill>
                  <a:srgbClr val="0000FF"/>
                </a:solidFill>
                <a:latin typeface="Arial"/>
              </a:rPr>
              <a:t> </a:t>
            </a:r>
            <a:endParaRPr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extShape 1"/>
          <p:cNvSpPr txBox="1"/>
          <p:nvPr/>
        </p:nvSpPr>
        <p:spPr>
          <a:xfrm>
            <a:off x="457200" y="274680"/>
            <a:ext cx="8229323" cy="639720"/>
          </a:xfrm>
          <a:prstGeom prst="rect">
            <a:avLst/>
          </a:prstGeom>
        </p:spPr>
        <p:txBody>
          <a:bodyPr anchor="ctr"/>
          <a:lstStyle/>
          <a:p>
            <a:pPr algn="ctr">
              <a:lnSpc>
                <a:spcPct val="100000"/>
              </a:lnSpc>
            </a:pPr>
            <a:r>
              <a:rPr lang="en-US" sz="3200" b="1" dirty="0">
                <a:solidFill>
                  <a:srgbClr val="000000"/>
                </a:solidFill>
                <a:latin typeface="Times New Roman" pitchFamily="18" charset="0"/>
                <a:cs typeface="Times New Roman" pitchFamily="18" charset="0"/>
              </a:rPr>
              <a:t>Problem Statement &amp; Objectives</a:t>
            </a:r>
            <a:endParaRPr sz="3200" dirty="0">
              <a:latin typeface="Times New Roman" pitchFamily="18" charset="0"/>
              <a:cs typeface="Times New Roman" pitchFamily="18" charset="0"/>
            </a:endParaRPr>
          </a:p>
        </p:txBody>
      </p:sp>
      <p:sp>
        <p:nvSpPr>
          <p:cNvPr id="129" name="TextShape 2"/>
          <p:cNvSpPr txBox="1"/>
          <p:nvPr/>
        </p:nvSpPr>
        <p:spPr>
          <a:xfrm>
            <a:off x="457200" y="1128120"/>
            <a:ext cx="8229323" cy="4525560"/>
          </a:xfrm>
          <a:prstGeom prst="rect">
            <a:avLst/>
          </a:prstGeom>
        </p:spPr>
        <p:txBody>
          <a:bodyPr/>
          <a:lstStyle/>
          <a:p>
            <a:r>
              <a:rPr lang="en-US" sz="2400" dirty="0">
                <a:latin typeface="Cambria"/>
              </a:rPr>
              <a:t>Problem Statement :</a:t>
            </a:r>
          </a:p>
          <a:p>
            <a:r>
              <a:rPr lang="en-US" sz="2200" dirty="0">
                <a:solidFill>
                  <a:srgbClr val="0000FF"/>
                </a:solidFill>
                <a:latin typeface="Cambria"/>
              </a:rPr>
              <a:t>During this pandemic, people all around the world are facing a lot of issues and going through a lot of stress, so I created a music player for everyone to listen, as, music is one of the best remedy to overcome the stress and relax ourselves.</a:t>
            </a:r>
          </a:p>
          <a:p>
            <a:endParaRPr lang="en-US" sz="2400" dirty="0">
              <a:solidFill>
                <a:srgbClr val="0000FF"/>
              </a:solidFill>
              <a:latin typeface="Cambria"/>
            </a:endParaRPr>
          </a:p>
          <a:p>
            <a:r>
              <a:rPr lang="en-US" sz="2400" dirty="0">
                <a:latin typeface="Cambria"/>
              </a:rPr>
              <a:t>Objectives :</a:t>
            </a:r>
          </a:p>
          <a:p>
            <a:pPr marL="457200" indent="-457200">
              <a:buFont typeface="Arial" panose="020B0604020202020204" pitchFamily="34" charset="0"/>
              <a:buChar char="•"/>
            </a:pPr>
            <a:r>
              <a:rPr lang="en-US" sz="2200" dirty="0">
                <a:solidFill>
                  <a:srgbClr val="0000FF"/>
                </a:solidFill>
                <a:latin typeface="Cambria"/>
              </a:rPr>
              <a:t>To provide an access to the content from creators all over the world.</a:t>
            </a:r>
          </a:p>
          <a:p>
            <a:pPr marL="457200" indent="-457200">
              <a:buFont typeface="Arial" panose="020B0604020202020204" pitchFamily="34" charset="0"/>
              <a:buChar char="•"/>
            </a:pPr>
            <a:r>
              <a:rPr lang="en-US" sz="2200" dirty="0">
                <a:solidFill>
                  <a:srgbClr val="0000FF"/>
                </a:solidFill>
                <a:latin typeface="Cambria"/>
              </a:rPr>
              <a:t>To Provide relaxation.</a:t>
            </a:r>
            <a:endParaRPr sz="2200" dirty="0">
              <a:solidFill>
                <a:srgbClr val="0000FF"/>
              </a:solidFill>
            </a:endParaRPr>
          </a:p>
          <a:p>
            <a:pPr>
              <a:lnSpc>
                <a:spcPct val="100000"/>
              </a:lnSpc>
            </a:pPr>
            <a:endParaRPr dirty="0"/>
          </a:p>
        </p:txBody>
      </p:sp>
      <p:sp>
        <p:nvSpPr>
          <p:cNvPr id="6" name="TextShape 3">
            <a:extLst>
              <a:ext uri="{FF2B5EF4-FFF2-40B4-BE49-F238E27FC236}">
                <a16:creationId xmlns:a16="http://schemas.microsoft.com/office/drawing/2014/main" id="{AA24CECE-A6BF-46E8-935A-D3C053CA6C78}"/>
              </a:ext>
            </a:extLst>
          </p:cNvPr>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7" name="TextShape 4">
            <a:extLst>
              <a:ext uri="{FF2B5EF4-FFF2-40B4-BE49-F238E27FC236}">
                <a16:creationId xmlns:a16="http://schemas.microsoft.com/office/drawing/2014/main" id="{F5B6F1F1-BD60-4694-981C-BAC374219FC5}"/>
              </a:ext>
            </a:extLst>
          </p:cNvPr>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3</a:t>
            </a:fld>
            <a:endParaRPr>
              <a:solidFill>
                <a:srgbClr val="0000FF"/>
              </a:solidFil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extShape 1"/>
          <p:cNvSpPr txBox="1"/>
          <p:nvPr/>
        </p:nvSpPr>
        <p:spPr>
          <a:xfrm>
            <a:off x="457200" y="274680"/>
            <a:ext cx="8229323" cy="715920"/>
          </a:xfrm>
          <a:prstGeom prst="rect">
            <a:avLst/>
          </a:prstGeom>
        </p:spPr>
        <p:txBody>
          <a:bodyPr anchor="ctr"/>
          <a:lstStyle/>
          <a:p>
            <a:pPr algn="ctr">
              <a:lnSpc>
                <a:spcPct val="100000"/>
              </a:lnSpc>
            </a:pPr>
            <a:r>
              <a:rPr lang="en-US" sz="3200" b="1" dirty="0">
                <a:solidFill>
                  <a:srgbClr val="000000"/>
                </a:solidFill>
                <a:latin typeface="Times New Roman" panose="02020603050405020304" pitchFamily="18" charset="0"/>
                <a:cs typeface="Times New Roman" panose="02020603050405020304" pitchFamily="18" charset="0"/>
              </a:rPr>
              <a:t>Introduction</a:t>
            </a:r>
            <a:endParaRPr sz="3200" dirty="0">
              <a:latin typeface="Times New Roman" panose="02020603050405020304" pitchFamily="18" charset="0"/>
              <a:cs typeface="Times New Roman" panose="02020603050405020304" pitchFamily="18" charset="0"/>
            </a:endParaRPr>
          </a:p>
        </p:txBody>
      </p:sp>
      <p:sp>
        <p:nvSpPr>
          <p:cNvPr id="133" name="TextShape 2"/>
          <p:cNvSpPr txBox="1"/>
          <p:nvPr/>
        </p:nvSpPr>
        <p:spPr>
          <a:xfrm>
            <a:off x="457200" y="1600200"/>
            <a:ext cx="8229323" cy="4525560"/>
          </a:xfrm>
          <a:prstGeom prst="rect">
            <a:avLst/>
          </a:prstGeom>
        </p:spPr>
        <p:txBody>
          <a:bodyPr/>
          <a:lstStyle/>
          <a:p>
            <a:endParaRPr/>
          </a:p>
        </p:txBody>
      </p:sp>
      <p:sp>
        <p:nvSpPr>
          <p:cNvPr id="134"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a:solidFill>
                <a:srgbClr val="0000FF"/>
              </a:solidFill>
            </a:endParaRPr>
          </a:p>
        </p:txBody>
      </p:sp>
      <p:sp>
        <p:nvSpPr>
          <p:cNvPr id="135" name="TextShape 4"/>
          <p:cNvSpPr txBox="1"/>
          <p:nvPr/>
        </p:nvSpPr>
        <p:spPr>
          <a:xfrm>
            <a:off x="8264769" y="6172200"/>
            <a:ext cx="585969" cy="685440"/>
          </a:xfrm>
          <a:prstGeom prst="rect">
            <a:avLst/>
          </a:prstGeom>
        </p:spPr>
        <p:txBody>
          <a:bodyPr anchor="ctr"/>
          <a:lstStyle/>
          <a:p>
            <a:pPr>
              <a:lnSpc>
                <a:spcPct val="100000"/>
              </a:lnSpc>
            </a:pPr>
            <a:fld id="{E537E29E-8101-40D2-BA48-617917C65D32}" type="slidenum">
              <a:rPr lang="en-IN">
                <a:solidFill>
                  <a:srgbClr val="0000FF"/>
                </a:solidFill>
                <a:latin typeface="Cambria"/>
              </a:rPr>
              <a:pPr>
                <a:lnSpc>
                  <a:spcPct val="100000"/>
                </a:lnSpc>
              </a:pPr>
              <a:t>4</a:t>
            </a:fld>
            <a:endParaRPr>
              <a:solidFill>
                <a:srgbClr val="0000FF"/>
              </a:solidFill>
            </a:endParaRPr>
          </a:p>
        </p:txBody>
      </p:sp>
      <p:sp>
        <p:nvSpPr>
          <p:cNvPr id="2" name="TextBox 1">
            <a:extLst>
              <a:ext uri="{FF2B5EF4-FFF2-40B4-BE49-F238E27FC236}">
                <a16:creationId xmlns:a16="http://schemas.microsoft.com/office/drawing/2014/main" id="{3413BD8C-9DA4-42BF-ACE7-B89C60B68D61}"/>
              </a:ext>
            </a:extLst>
          </p:cNvPr>
          <p:cNvSpPr txBox="1"/>
          <p:nvPr/>
        </p:nvSpPr>
        <p:spPr>
          <a:xfrm>
            <a:off x="744276" y="1579098"/>
            <a:ext cx="7655169" cy="2923877"/>
          </a:xfrm>
          <a:prstGeom prst="rect">
            <a:avLst/>
          </a:prstGeom>
          <a:noFill/>
        </p:spPr>
        <p:txBody>
          <a:bodyPr wrap="square" rtlCol="0">
            <a:spAutoFit/>
          </a:bodyPr>
          <a:lstStyle/>
          <a:p>
            <a:r>
              <a:rPr lang="en-US" sz="2300" dirty="0">
                <a:latin typeface="Times New Roman" panose="02020603050405020304" pitchFamily="18" charset="0"/>
                <a:cs typeface="Times New Roman" panose="02020603050405020304" pitchFamily="18" charset="0"/>
              </a:rPr>
              <a:t>For my project, I created a website named as </a:t>
            </a:r>
            <a:r>
              <a:rPr lang="en-US" sz="2300" b="1" dirty="0" err="1">
                <a:latin typeface="Times New Roman" panose="02020603050405020304" pitchFamily="18" charset="0"/>
                <a:cs typeface="Times New Roman" panose="02020603050405020304" pitchFamily="18" charset="0"/>
              </a:rPr>
              <a:t>Musify</a:t>
            </a:r>
            <a:r>
              <a:rPr lang="en-US" sz="2300" dirty="0">
                <a:latin typeface="Times New Roman" panose="02020603050405020304" pitchFamily="18" charset="0"/>
                <a:cs typeface="Times New Roman" panose="02020603050405020304" pitchFamily="18" charset="0"/>
              </a:rPr>
              <a:t> for the music lovers in which I used HTML and CSS programing language. Users will be able to use the website to listen to their favorite songs, albums and artists. Also, every one can sign in through their different social media accounts or they can also sign up using their </a:t>
            </a:r>
            <a:r>
              <a:rPr lang="en-US" sz="2300" dirty="0" err="1">
                <a:latin typeface="Times New Roman" panose="02020603050405020304" pitchFamily="18" charset="0"/>
                <a:cs typeface="Times New Roman" panose="02020603050405020304" pitchFamily="18" charset="0"/>
              </a:rPr>
              <a:t>gmail</a:t>
            </a:r>
            <a:r>
              <a:rPr lang="en-US" sz="2300" dirty="0">
                <a:latin typeface="Times New Roman" panose="02020603050405020304" pitchFamily="18" charset="0"/>
                <a:cs typeface="Times New Roman" panose="02020603050405020304" pitchFamily="18" charset="0"/>
              </a:rPr>
              <a:t>.</a:t>
            </a:r>
          </a:p>
          <a:p>
            <a:r>
              <a:rPr lang="en-US" sz="2300" dirty="0">
                <a:latin typeface="Times New Roman" panose="02020603050405020304" pitchFamily="18" charset="0"/>
                <a:cs typeface="Times New Roman" panose="02020603050405020304" pitchFamily="18" charset="0"/>
              </a:rPr>
              <a:t>In this website, I created different sections according to the user’s ease.</a:t>
            </a: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Shape 1">
            <a:extLst>
              <a:ext uri="{FF2B5EF4-FFF2-40B4-BE49-F238E27FC236}">
                <a16:creationId xmlns:a16="http://schemas.microsoft.com/office/drawing/2014/main" id="{955FD031-A220-448D-B634-566F935E7D80}"/>
              </a:ext>
            </a:extLst>
          </p:cNvPr>
          <p:cNvSpPr txBox="1"/>
          <p:nvPr/>
        </p:nvSpPr>
        <p:spPr>
          <a:xfrm>
            <a:off x="457338" y="228600"/>
            <a:ext cx="8229323" cy="715920"/>
          </a:xfrm>
          <a:prstGeom prst="rect">
            <a:avLst/>
          </a:prstGeom>
        </p:spPr>
        <p:txBody>
          <a:bodyPr anchor="ctr"/>
          <a:lstStyle/>
          <a:p>
            <a:pPr algn="ctr"/>
            <a:r>
              <a:rPr lang="en-US" sz="3200" b="1" dirty="0">
                <a:solidFill>
                  <a:srgbClr val="000000"/>
                </a:solidFill>
                <a:latin typeface="Times New Roman" pitchFamily="18" charset="0"/>
                <a:cs typeface="Times New Roman" pitchFamily="18" charset="0"/>
              </a:rPr>
              <a:t>Literature Survey</a:t>
            </a:r>
          </a:p>
        </p:txBody>
      </p:sp>
      <p:graphicFrame>
        <p:nvGraphicFramePr>
          <p:cNvPr id="3" name="Table 2">
            <a:extLst>
              <a:ext uri="{FF2B5EF4-FFF2-40B4-BE49-F238E27FC236}">
                <a16:creationId xmlns:a16="http://schemas.microsoft.com/office/drawing/2014/main" id="{ED59B210-D6D6-4F21-9FAB-F36CC36FF668}"/>
              </a:ext>
            </a:extLst>
          </p:cNvPr>
          <p:cNvGraphicFramePr/>
          <p:nvPr>
            <p:extLst>
              <p:ext uri="{D42A27DB-BD31-4B8C-83A1-F6EECF244321}">
                <p14:modId xmlns:p14="http://schemas.microsoft.com/office/powerpoint/2010/main" val="1571764606"/>
              </p:ext>
            </p:extLst>
          </p:nvPr>
        </p:nvGraphicFramePr>
        <p:xfrm>
          <a:off x="456230" y="1752600"/>
          <a:ext cx="8230431" cy="3032280"/>
        </p:xfrm>
        <a:graphic>
          <a:graphicData uri="http://schemas.openxmlformats.org/drawingml/2006/table">
            <a:tbl>
              <a:tblPr/>
              <a:tblGrid>
                <a:gridCol w="4115077">
                  <a:extLst>
                    <a:ext uri="{9D8B030D-6E8A-4147-A177-3AD203B41FA5}">
                      <a16:colId xmlns:a16="http://schemas.microsoft.com/office/drawing/2014/main" val="20000"/>
                    </a:ext>
                  </a:extLst>
                </a:gridCol>
                <a:gridCol w="4115354">
                  <a:extLst>
                    <a:ext uri="{9D8B030D-6E8A-4147-A177-3AD203B41FA5}">
                      <a16:colId xmlns:a16="http://schemas.microsoft.com/office/drawing/2014/main" val="20001"/>
                    </a:ext>
                  </a:extLst>
                </a:gridCol>
              </a:tblGrid>
              <a:tr h="563400">
                <a:tc>
                  <a:txBody>
                    <a:bodyPr/>
                    <a:lstStyle/>
                    <a:p>
                      <a:pPr algn="ctr">
                        <a:lnSpc>
                          <a:spcPct val="71000"/>
                        </a:lnSpc>
                      </a:pPr>
                      <a:endParaRPr/>
                    </a:p>
                    <a:p>
                      <a:pPr algn="ctr">
                        <a:lnSpc>
                          <a:spcPct val="71000"/>
                        </a:lnSpc>
                      </a:pPr>
                      <a:r>
                        <a:rPr lang="en-IN" b="1" dirty="0">
                          <a:solidFill>
                            <a:srgbClr val="FFFFFF"/>
                          </a:solidFill>
                          <a:latin typeface="Arial"/>
                        </a:rPr>
                        <a:t> </a:t>
                      </a:r>
                      <a:r>
                        <a:rPr lang="en-IN" sz="2000" b="1" dirty="0">
                          <a:solidFill>
                            <a:srgbClr val="000000"/>
                          </a:solidFill>
                          <a:latin typeface="Arial"/>
                        </a:rPr>
                        <a:t>Websites / Paper / Article  </a:t>
                      </a:r>
                      <a:endParaRPr/>
                    </a:p>
                  </a:txBody>
                  <a:tcPr marL="70338" marR="70338"/>
                </a:tc>
                <a:tc>
                  <a:txBody>
                    <a:bodyPr/>
                    <a:lstStyle/>
                    <a:p>
                      <a:pPr algn="ctr">
                        <a:lnSpc>
                          <a:spcPct val="71000"/>
                        </a:lnSpc>
                      </a:pPr>
                      <a:endParaRPr/>
                    </a:p>
                    <a:p>
                      <a:pPr algn="ctr">
                        <a:lnSpc>
                          <a:spcPct val="71000"/>
                        </a:lnSpc>
                      </a:pPr>
                      <a:r>
                        <a:rPr lang="en-IN" sz="2000" b="1" dirty="0">
                          <a:solidFill>
                            <a:srgbClr val="FFFFFF"/>
                          </a:solidFill>
                          <a:latin typeface="Arial"/>
                        </a:rPr>
                        <a:t>  </a:t>
                      </a:r>
                      <a:r>
                        <a:rPr lang="en-IN" sz="2000" b="1" dirty="0">
                          <a:solidFill>
                            <a:srgbClr val="000000"/>
                          </a:solidFill>
                          <a:latin typeface="Arial"/>
                        </a:rPr>
                        <a:t>Reviews / Findings</a:t>
                      </a:r>
                      <a:endParaRPr/>
                    </a:p>
                  </a:txBody>
                  <a:tcPr marL="70338" marR="70338"/>
                </a:tc>
                <a:extLst>
                  <a:ext uri="{0D108BD9-81ED-4DB2-BD59-A6C34878D82A}">
                    <a16:rowId xmlns:a16="http://schemas.microsoft.com/office/drawing/2014/main" val="10000"/>
                  </a:ext>
                </a:extLst>
              </a:tr>
              <a:tr h="431640">
                <a:tc>
                  <a:txBody>
                    <a:bodyPr/>
                    <a:lstStyle/>
                    <a:p>
                      <a:pPr algn="ctr"/>
                      <a:r>
                        <a:rPr lang="en-US" dirty="0"/>
                        <a:t>https://open.spotify.com/</a:t>
                      </a:r>
                    </a:p>
                  </a:txBody>
                  <a:tcPr marL="70338" marR="70338"/>
                </a:tc>
                <a:tc>
                  <a:txBody>
                    <a:bodyPr/>
                    <a:lstStyle/>
                    <a:p>
                      <a:pPr marL="0" indent="0" algn="l">
                        <a:buNone/>
                      </a:pPr>
                      <a:r>
                        <a:rPr lang="en-US" dirty="0"/>
                        <a:t>1. Perfect website and application.</a:t>
                      </a:r>
                    </a:p>
                    <a:p>
                      <a:pPr marL="0" indent="0" algn="l">
                        <a:buNone/>
                      </a:pPr>
                      <a:r>
                        <a:rPr lang="en-US" dirty="0"/>
                        <a:t>2. Satisfy user’s ease.</a:t>
                      </a:r>
                    </a:p>
                  </a:txBody>
                  <a:tcPr marL="70338" marR="70338"/>
                </a:tc>
                <a:extLst>
                  <a:ext uri="{0D108BD9-81ED-4DB2-BD59-A6C34878D82A}">
                    <a16:rowId xmlns:a16="http://schemas.microsoft.com/office/drawing/2014/main" val="10001"/>
                  </a:ext>
                </a:extLst>
              </a:tr>
              <a:tr h="431640">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a:t>https://musify.co/</a:t>
                      </a:r>
                    </a:p>
                  </a:txBody>
                  <a:tcPr marL="70338" marR="70338"/>
                </a:tc>
                <a:tc>
                  <a:txBody>
                    <a:bodyPr/>
                    <a:lstStyle/>
                    <a:p>
                      <a:pPr marL="0" indent="0" algn="l">
                        <a:buNone/>
                      </a:pPr>
                      <a:r>
                        <a:rPr lang="en-US" dirty="0"/>
                        <a:t>1. Appropriate pages.</a:t>
                      </a:r>
                    </a:p>
                    <a:p>
                      <a:pPr marL="0" indent="0" algn="l">
                        <a:buNone/>
                      </a:pPr>
                      <a:r>
                        <a:rPr lang="en-US" dirty="0"/>
                        <a:t>2. Songs aren’t included.</a:t>
                      </a:r>
                    </a:p>
                  </a:txBody>
                  <a:tcPr marL="70338" marR="70338"/>
                </a:tc>
                <a:extLst>
                  <a:ext uri="{0D108BD9-81ED-4DB2-BD59-A6C34878D82A}">
                    <a16:rowId xmlns:a16="http://schemas.microsoft.com/office/drawing/2014/main" val="10002"/>
                  </a:ext>
                </a:extLst>
              </a:tr>
              <a:tr h="431640">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err="1"/>
                        <a:t>Musify</a:t>
                      </a:r>
                      <a:r>
                        <a:rPr lang="en-US" dirty="0"/>
                        <a:t> app</a:t>
                      </a:r>
                    </a:p>
                  </a:txBody>
                  <a:tcPr marL="70338" marR="70338"/>
                </a:tc>
                <a:tc>
                  <a:txBody>
                    <a:bodyPr/>
                    <a:lstStyle/>
                    <a:p>
                      <a:pPr marL="0" marR="0" lvl="0" indent="0" algn="l" defTabSz="914400" eaLnBrk="1" fontAlgn="auto" latinLnBrk="0" hangingPunct="1">
                        <a:lnSpc>
                          <a:spcPct val="100000"/>
                        </a:lnSpc>
                        <a:spcBef>
                          <a:spcPts val="0"/>
                        </a:spcBef>
                        <a:spcAft>
                          <a:spcPts val="0"/>
                        </a:spcAft>
                        <a:buClrTx/>
                        <a:buSzTx/>
                        <a:buFontTx/>
                        <a:buNone/>
                        <a:tabLst/>
                        <a:defRPr/>
                      </a:pPr>
                      <a:r>
                        <a:rPr lang="en-US" dirty="0"/>
                        <a:t>1. Can attract the user.</a:t>
                      </a:r>
                    </a:p>
                    <a:p>
                      <a:pPr marL="0" marR="0" lvl="0" indent="0" algn="l" defTabSz="914400" eaLnBrk="1" fontAlgn="auto" latinLnBrk="0" hangingPunct="1">
                        <a:lnSpc>
                          <a:spcPct val="100000"/>
                        </a:lnSpc>
                        <a:spcBef>
                          <a:spcPts val="0"/>
                        </a:spcBef>
                        <a:spcAft>
                          <a:spcPts val="0"/>
                        </a:spcAft>
                        <a:buClrTx/>
                        <a:buSzTx/>
                        <a:buFontTx/>
                        <a:buNone/>
                        <a:tabLst/>
                        <a:defRPr/>
                      </a:pPr>
                      <a:r>
                        <a:rPr lang="en-US" dirty="0"/>
                        <a:t>2. Nice theme.</a:t>
                      </a:r>
                    </a:p>
                    <a:p>
                      <a:pPr marL="0" marR="0" lvl="0" indent="0" algn="l" defTabSz="914400" eaLnBrk="1" fontAlgn="auto" latinLnBrk="0" hangingPunct="1">
                        <a:lnSpc>
                          <a:spcPct val="100000"/>
                        </a:lnSpc>
                        <a:spcBef>
                          <a:spcPts val="0"/>
                        </a:spcBef>
                        <a:spcAft>
                          <a:spcPts val="0"/>
                        </a:spcAft>
                        <a:buClrTx/>
                        <a:buSzTx/>
                        <a:buFontTx/>
                        <a:buNone/>
                        <a:tabLst/>
                        <a:defRPr/>
                      </a:pPr>
                      <a:r>
                        <a:rPr lang="en-US" dirty="0"/>
                        <a:t>3. Can’t browse the songs except for the one’s in our device.</a:t>
                      </a:r>
                    </a:p>
                  </a:txBody>
                  <a:tcPr marL="70338" marR="70338"/>
                </a:tc>
                <a:extLst>
                  <a:ext uri="{0D108BD9-81ED-4DB2-BD59-A6C34878D82A}">
                    <a16:rowId xmlns:a16="http://schemas.microsoft.com/office/drawing/2014/main" val="10003"/>
                  </a:ext>
                </a:extLst>
              </a:tr>
            </a:tbl>
          </a:graphicData>
        </a:graphic>
      </p:graphicFrame>
      <p:sp>
        <p:nvSpPr>
          <p:cNvPr id="4" name="TextShape 3">
            <a:extLst>
              <a:ext uri="{FF2B5EF4-FFF2-40B4-BE49-F238E27FC236}">
                <a16:creationId xmlns:a16="http://schemas.microsoft.com/office/drawing/2014/main" id="{5C773A6C-DC35-4327-8A89-24BD590EC903}"/>
              </a:ext>
            </a:extLst>
          </p:cNvPr>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dirty="0">
              <a:solidFill>
                <a:srgbClr val="0000FF"/>
              </a:solidFill>
            </a:endParaRPr>
          </a:p>
        </p:txBody>
      </p:sp>
      <p:sp>
        <p:nvSpPr>
          <p:cNvPr id="5" name="TextShape 4">
            <a:extLst>
              <a:ext uri="{FF2B5EF4-FFF2-40B4-BE49-F238E27FC236}">
                <a16:creationId xmlns:a16="http://schemas.microsoft.com/office/drawing/2014/main" id="{80F41D96-FD81-4445-9E5F-5B9156DFE64A}"/>
              </a:ext>
            </a:extLst>
          </p:cNvPr>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5</a:t>
            </a:fld>
            <a:endParaRPr>
              <a:solidFill>
                <a:srgbClr val="0000FF"/>
              </a:solidFill>
            </a:endParaRPr>
          </a:p>
        </p:txBody>
      </p:sp>
    </p:spTree>
    <p:extLst>
      <p:ext uri="{BB962C8B-B14F-4D97-AF65-F5344CB8AC3E}">
        <p14:creationId xmlns:p14="http://schemas.microsoft.com/office/powerpoint/2010/main" val="3296626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TextShape 1"/>
          <p:cNvSpPr txBox="1"/>
          <p:nvPr/>
        </p:nvSpPr>
        <p:spPr>
          <a:xfrm>
            <a:off x="457200" y="228600"/>
            <a:ext cx="8229323" cy="533400"/>
          </a:xfrm>
          <a:prstGeom prst="rect">
            <a:avLst/>
          </a:prstGeom>
        </p:spPr>
        <p:txBody>
          <a:bodyPr anchor="ctr"/>
          <a:lstStyle/>
          <a:p>
            <a:pPr algn="ctr">
              <a:lnSpc>
                <a:spcPct val="100000"/>
              </a:lnSpc>
            </a:pPr>
            <a:r>
              <a:rPr lang="en-US" sz="3200" b="1" dirty="0">
                <a:solidFill>
                  <a:srgbClr val="000000"/>
                </a:solidFill>
                <a:latin typeface="Times New Roman" pitchFamily="18" charset="0"/>
                <a:cs typeface="Times New Roman" pitchFamily="18" charset="0"/>
              </a:rPr>
              <a:t>Flowchart                 </a:t>
            </a:r>
            <a:endParaRPr sz="3200" dirty="0">
              <a:latin typeface="Times New Roman" pitchFamily="18" charset="0"/>
              <a:cs typeface="Times New Roman" pitchFamily="18" charset="0"/>
            </a:endParaRPr>
          </a:p>
        </p:txBody>
      </p:sp>
      <p:sp>
        <p:nvSpPr>
          <p:cNvPr id="142" name="TextShape 2"/>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a:solidFill>
                <a:srgbClr val="0000FF"/>
              </a:solidFill>
            </a:endParaRPr>
          </a:p>
        </p:txBody>
      </p:sp>
      <p:sp>
        <p:nvSpPr>
          <p:cNvPr id="143" name="TextShape 3"/>
          <p:cNvSpPr txBox="1"/>
          <p:nvPr/>
        </p:nvSpPr>
        <p:spPr>
          <a:xfrm>
            <a:off x="8264769" y="6172200"/>
            <a:ext cx="585969" cy="685440"/>
          </a:xfrm>
          <a:prstGeom prst="rect">
            <a:avLst/>
          </a:prstGeom>
        </p:spPr>
        <p:txBody>
          <a:bodyPr anchor="ctr"/>
          <a:lstStyle/>
          <a:p>
            <a:pPr>
              <a:lnSpc>
                <a:spcPct val="100000"/>
              </a:lnSpc>
            </a:pPr>
            <a:fld id="{CE5AF716-9F2C-435E-A60E-28C934F3F645}" type="slidenum">
              <a:rPr lang="en-IN">
                <a:solidFill>
                  <a:srgbClr val="0000FF"/>
                </a:solidFill>
                <a:latin typeface="Cambria"/>
              </a:rPr>
              <a:pPr>
                <a:lnSpc>
                  <a:spcPct val="100000"/>
                </a:lnSpc>
              </a:pPr>
              <a:t>6</a:t>
            </a:fld>
            <a:endParaRPr>
              <a:solidFill>
                <a:srgbClr val="0000FF"/>
              </a:solidFill>
            </a:endParaRPr>
          </a:p>
        </p:txBody>
      </p:sp>
      <p:sp>
        <p:nvSpPr>
          <p:cNvPr id="2" name="Oval 1">
            <a:extLst>
              <a:ext uri="{FF2B5EF4-FFF2-40B4-BE49-F238E27FC236}">
                <a16:creationId xmlns:a16="http://schemas.microsoft.com/office/drawing/2014/main" id="{4A09E2CB-9EB5-471A-AF11-FF8A6E3A2300}"/>
              </a:ext>
            </a:extLst>
          </p:cNvPr>
          <p:cNvSpPr/>
          <p:nvPr/>
        </p:nvSpPr>
        <p:spPr>
          <a:xfrm>
            <a:off x="4038461" y="778119"/>
            <a:ext cx="1066800" cy="53340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Start</a:t>
            </a:r>
          </a:p>
        </p:txBody>
      </p:sp>
      <p:sp>
        <p:nvSpPr>
          <p:cNvPr id="3" name="Rectangle 2">
            <a:extLst>
              <a:ext uri="{FF2B5EF4-FFF2-40B4-BE49-F238E27FC236}">
                <a16:creationId xmlns:a16="http://schemas.microsoft.com/office/drawing/2014/main" id="{054AE38B-66D5-42DE-90A5-9BAA63A73E16}"/>
              </a:ext>
            </a:extLst>
          </p:cNvPr>
          <p:cNvSpPr/>
          <p:nvPr/>
        </p:nvSpPr>
        <p:spPr>
          <a:xfrm>
            <a:off x="4970048" y="1810921"/>
            <a:ext cx="1447939" cy="533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Sign up</a:t>
            </a:r>
          </a:p>
        </p:txBody>
      </p:sp>
      <p:sp>
        <p:nvSpPr>
          <p:cNvPr id="4" name="Rectangle: Rounded Corners 3">
            <a:extLst>
              <a:ext uri="{FF2B5EF4-FFF2-40B4-BE49-F238E27FC236}">
                <a16:creationId xmlns:a16="http://schemas.microsoft.com/office/drawing/2014/main" id="{A90E3187-3AE6-4239-9D3C-A86E1866673B}"/>
              </a:ext>
            </a:extLst>
          </p:cNvPr>
          <p:cNvSpPr/>
          <p:nvPr/>
        </p:nvSpPr>
        <p:spPr>
          <a:xfrm>
            <a:off x="1299860" y="2915817"/>
            <a:ext cx="1219200" cy="53340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HOME</a:t>
            </a:r>
          </a:p>
        </p:txBody>
      </p:sp>
      <p:sp>
        <p:nvSpPr>
          <p:cNvPr id="8" name="Rectangle: Rounded Corners 7">
            <a:extLst>
              <a:ext uri="{FF2B5EF4-FFF2-40B4-BE49-F238E27FC236}">
                <a16:creationId xmlns:a16="http://schemas.microsoft.com/office/drawing/2014/main" id="{4712555A-E2AC-4E1A-B604-1930212AD306}"/>
              </a:ext>
            </a:extLst>
          </p:cNvPr>
          <p:cNvSpPr/>
          <p:nvPr/>
        </p:nvSpPr>
        <p:spPr>
          <a:xfrm>
            <a:off x="3083382" y="2915818"/>
            <a:ext cx="1237445" cy="53340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FAVORITES</a:t>
            </a:r>
          </a:p>
        </p:txBody>
      </p:sp>
      <p:sp>
        <p:nvSpPr>
          <p:cNvPr id="9" name="Rectangle: Rounded Corners 8">
            <a:extLst>
              <a:ext uri="{FF2B5EF4-FFF2-40B4-BE49-F238E27FC236}">
                <a16:creationId xmlns:a16="http://schemas.microsoft.com/office/drawing/2014/main" id="{FB5BF6F7-5618-45BE-B3C7-84B07114CA2E}"/>
              </a:ext>
            </a:extLst>
          </p:cNvPr>
          <p:cNvSpPr/>
          <p:nvPr/>
        </p:nvSpPr>
        <p:spPr>
          <a:xfrm>
            <a:off x="4955298" y="2915819"/>
            <a:ext cx="1219200" cy="53340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ARTISTS</a:t>
            </a:r>
          </a:p>
        </p:txBody>
      </p:sp>
      <p:sp>
        <p:nvSpPr>
          <p:cNvPr id="10" name="Rectangle: Rounded Corners 9">
            <a:extLst>
              <a:ext uri="{FF2B5EF4-FFF2-40B4-BE49-F238E27FC236}">
                <a16:creationId xmlns:a16="http://schemas.microsoft.com/office/drawing/2014/main" id="{1DABD3D2-5AF7-4500-BB34-3EDDEA98398C}"/>
              </a:ext>
            </a:extLst>
          </p:cNvPr>
          <p:cNvSpPr/>
          <p:nvPr/>
        </p:nvSpPr>
        <p:spPr>
          <a:xfrm>
            <a:off x="7058954" y="2915819"/>
            <a:ext cx="1219200" cy="53340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ALBUMS</a:t>
            </a:r>
          </a:p>
        </p:txBody>
      </p:sp>
      <p:sp>
        <p:nvSpPr>
          <p:cNvPr id="12" name="Oval 11">
            <a:extLst>
              <a:ext uri="{FF2B5EF4-FFF2-40B4-BE49-F238E27FC236}">
                <a16:creationId xmlns:a16="http://schemas.microsoft.com/office/drawing/2014/main" id="{94878A05-B8AD-4D4C-B945-94FD125C0AA7}"/>
              </a:ext>
            </a:extLst>
          </p:cNvPr>
          <p:cNvSpPr/>
          <p:nvPr/>
        </p:nvSpPr>
        <p:spPr>
          <a:xfrm>
            <a:off x="3168704" y="5729067"/>
            <a:ext cx="1066800" cy="533400"/>
          </a:xfrm>
          <a:prstGeom prst="ellipse">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Stop</a:t>
            </a:r>
          </a:p>
        </p:txBody>
      </p:sp>
      <p:cxnSp>
        <p:nvCxnSpPr>
          <p:cNvPr id="13" name="Connector: Elbow 12">
            <a:extLst>
              <a:ext uri="{FF2B5EF4-FFF2-40B4-BE49-F238E27FC236}">
                <a16:creationId xmlns:a16="http://schemas.microsoft.com/office/drawing/2014/main" id="{4A922B0A-6F3B-40C1-81E4-97AAC05EC968}"/>
              </a:ext>
            </a:extLst>
          </p:cNvPr>
          <p:cNvCxnSpPr>
            <a:stCxn id="4" idx="2"/>
            <a:endCxn id="12" idx="2"/>
          </p:cNvCxnSpPr>
          <p:nvPr/>
        </p:nvCxnSpPr>
        <p:spPr>
          <a:xfrm rot="16200000" flipH="1">
            <a:off x="1265807" y="4092870"/>
            <a:ext cx="2546550" cy="125924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5FADF9E9-CED0-4A2C-A810-69F96B2DB8E1}"/>
              </a:ext>
            </a:extLst>
          </p:cNvPr>
          <p:cNvCxnSpPr>
            <a:stCxn id="3" idx="2"/>
            <a:endCxn id="4" idx="0"/>
          </p:cNvCxnSpPr>
          <p:nvPr/>
        </p:nvCxnSpPr>
        <p:spPr>
          <a:xfrm rot="5400000">
            <a:off x="3515991" y="737790"/>
            <a:ext cx="571496" cy="378455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97FB5276-F793-485D-8064-70FEB0745150}"/>
              </a:ext>
            </a:extLst>
          </p:cNvPr>
          <p:cNvCxnSpPr>
            <a:cxnSpLocks/>
            <a:stCxn id="3" idx="2"/>
            <a:endCxn id="8" idx="0"/>
          </p:cNvCxnSpPr>
          <p:nvPr/>
        </p:nvCxnSpPr>
        <p:spPr>
          <a:xfrm rot="5400000">
            <a:off x="4412314" y="1634113"/>
            <a:ext cx="571497" cy="199191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703E519E-26F7-45B8-B073-24926489E30B}"/>
              </a:ext>
            </a:extLst>
          </p:cNvPr>
          <p:cNvCxnSpPr>
            <a:stCxn id="3" idx="2"/>
            <a:endCxn id="9" idx="0"/>
          </p:cNvCxnSpPr>
          <p:nvPr/>
        </p:nvCxnSpPr>
        <p:spPr>
          <a:xfrm rot="5400000">
            <a:off x="5343709" y="2565510"/>
            <a:ext cx="571498" cy="12912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9B7D76AC-43CE-484C-A0BD-E7FDA056BCA5}"/>
              </a:ext>
            </a:extLst>
          </p:cNvPr>
          <p:cNvCxnSpPr>
            <a:stCxn id="3" idx="2"/>
            <a:endCxn id="10" idx="0"/>
          </p:cNvCxnSpPr>
          <p:nvPr/>
        </p:nvCxnSpPr>
        <p:spPr>
          <a:xfrm rot="16200000" flipH="1">
            <a:off x="6395537" y="1642802"/>
            <a:ext cx="571498" cy="197453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337C56D7-F540-464E-8913-CF85FEE5F6C5}"/>
              </a:ext>
            </a:extLst>
          </p:cNvPr>
          <p:cNvSpPr/>
          <p:nvPr/>
        </p:nvSpPr>
        <p:spPr>
          <a:xfrm>
            <a:off x="2713554" y="1810921"/>
            <a:ext cx="1447939" cy="533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Learn More</a:t>
            </a:r>
          </a:p>
        </p:txBody>
      </p:sp>
      <p:cxnSp>
        <p:nvCxnSpPr>
          <p:cNvPr id="54" name="Connector: Elbow 53">
            <a:extLst>
              <a:ext uri="{FF2B5EF4-FFF2-40B4-BE49-F238E27FC236}">
                <a16:creationId xmlns:a16="http://schemas.microsoft.com/office/drawing/2014/main" id="{F66DD07D-7AF6-464D-A06D-C5CB90EA82C5}"/>
              </a:ext>
            </a:extLst>
          </p:cNvPr>
          <p:cNvCxnSpPr>
            <a:stCxn id="2" idx="4"/>
            <a:endCxn id="3" idx="0"/>
          </p:cNvCxnSpPr>
          <p:nvPr/>
        </p:nvCxnSpPr>
        <p:spPr>
          <a:xfrm rot="16200000" flipH="1">
            <a:off x="4883238" y="1000141"/>
            <a:ext cx="499402" cy="112215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Connector: Elbow 55">
            <a:extLst>
              <a:ext uri="{FF2B5EF4-FFF2-40B4-BE49-F238E27FC236}">
                <a16:creationId xmlns:a16="http://schemas.microsoft.com/office/drawing/2014/main" id="{90E38BCC-A6FC-43C1-8A1A-C7E1914B4127}"/>
              </a:ext>
            </a:extLst>
          </p:cNvPr>
          <p:cNvCxnSpPr>
            <a:stCxn id="2" idx="4"/>
            <a:endCxn id="31" idx="0"/>
          </p:cNvCxnSpPr>
          <p:nvPr/>
        </p:nvCxnSpPr>
        <p:spPr>
          <a:xfrm rot="5400000">
            <a:off x="3754992" y="994052"/>
            <a:ext cx="499402" cy="113433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2237953F-7628-480D-BE19-E7CD889A2B96}"/>
              </a:ext>
            </a:extLst>
          </p:cNvPr>
          <p:cNvSpPr/>
          <p:nvPr/>
        </p:nvSpPr>
        <p:spPr>
          <a:xfrm>
            <a:off x="4665202" y="3685133"/>
            <a:ext cx="1799392" cy="2043933"/>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600" dirty="0"/>
              <a:t>BTS</a:t>
            </a:r>
          </a:p>
          <a:p>
            <a:pPr algn="ctr"/>
            <a:r>
              <a:rPr lang="en-US" sz="1600" dirty="0" err="1"/>
              <a:t>Marshmello</a:t>
            </a:r>
            <a:endParaRPr lang="en-US" sz="1600" dirty="0"/>
          </a:p>
          <a:p>
            <a:pPr algn="ctr"/>
            <a:r>
              <a:rPr lang="en-US" sz="1600" dirty="0"/>
              <a:t>Halsey</a:t>
            </a:r>
          </a:p>
          <a:p>
            <a:pPr algn="ctr"/>
            <a:r>
              <a:rPr lang="en-US" sz="1600" dirty="0"/>
              <a:t>Justin Bieber</a:t>
            </a:r>
          </a:p>
          <a:p>
            <a:pPr algn="ctr"/>
            <a:r>
              <a:rPr lang="en-US" sz="1600" dirty="0"/>
              <a:t>Drake</a:t>
            </a:r>
          </a:p>
          <a:p>
            <a:pPr algn="ctr"/>
            <a:r>
              <a:rPr lang="en-US" sz="1600" dirty="0" err="1"/>
              <a:t>Tayor</a:t>
            </a:r>
            <a:r>
              <a:rPr lang="en-US" sz="1600" dirty="0"/>
              <a:t> Swift</a:t>
            </a:r>
          </a:p>
          <a:p>
            <a:pPr algn="ctr"/>
            <a:r>
              <a:rPr lang="en-US" sz="1600" dirty="0"/>
              <a:t>Armaan Malik</a:t>
            </a:r>
          </a:p>
          <a:p>
            <a:pPr algn="ctr"/>
            <a:r>
              <a:rPr lang="en-US" sz="1600" dirty="0"/>
              <a:t>Ariana Grande</a:t>
            </a:r>
          </a:p>
        </p:txBody>
      </p:sp>
      <p:cxnSp>
        <p:nvCxnSpPr>
          <p:cNvPr id="137" name="Connector: Elbow 136">
            <a:extLst>
              <a:ext uri="{FF2B5EF4-FFF2-40B4-BE49-F238E27FC236}">
                <a16:creationId xmlns:a16="http://schemas.microsoft.com/office/drawing/2014/main" id="{46AD2D4B-B803-4ABA-A8CD-D477C30D893D}"/>
              </a:ext>
            </a:extLst>
          </p:cNvPr>
          <p:cNvCxnSpPr>
            <a:stCxn id="135" idx="2"/>
            <a:endCxn id="12" idx="6"/>
          </p:cNvCxnSpPr>
          <p:nvPr/>
        </p:nvCxnSpPr>
        <p:spPr>
          <a:xfrm rot="5400000">
            <a:off x="4766851" y="5197719"/>
            <a:ext cx="266701" cy="132939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B18BE574-FF6F-43BB-A683-AB1ADEB6A22D}"/>
              </a:ext>
            </a:extLst>
          </p:cNvPr>
          <p:cNvCxnSpPr>
            <a:stCxn id="9" idx="2"/>
            <a:endCxn id="135" idx="0"/>
          </p:cNvCxnSpPr>
          <p:nvPr/>
        </p:nvCxnSpPr>
        <p:spPr>
          <a:xfrm>
            <a:off x="5564898" y="3449219"/>
            <a:ext cx="0" cy="2359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2812FF86-B83E-4318-A4F9-B942382E7A31}"/>
              </a:ext>
            </a:extLst>
          </p:cNvPr>
          <p:cNvCxnSpPr>
            <a:stCxn id="8" idx="2"/>
            <a:endCxn id="12" idx="0"/>
          </p:cNvCxnSpPr>
          <p:nvPr/>
        </p:nvCxnSpPr>
        <p:spPr>
          <a:xfrm flipH="1">
            <a:off x="3702104" y="3449218"/>
            <a:ext cx="1" cy="22798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0767C3A8-F228-412D-8540-D157E99E5235}"/>
              </a:ext>
            </a:extLst>
          </p:cNvPr>
          <p:cNvSpPr/>
          <p:nvPr/>
        </p:nvSpPr>
        <p:spPr>
          <a:xfrm>
            <a:off x="6768858" y="3685132"/>
            <a:ext cx="1799392" cy="2043933"/>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600" dirty="0"/>
              <a:t>Love Yourself</a:t>
            </a:r>
          </a:p>
          <a:p>
            <a:pPr algn="ctr"/>
            <a:r>
              <a:rPr lang="en-US" sz="1600" dirty="0"/>
              <a:t>BE</a:t>
            </a:r>
          </a:p>
          <a:p>
            <a:pPr algn="ctr"/>
            <a:r>
              <a:rPr lang="en-US" sz="1600" dirty="0" err="1"/>
              <a:t>Joytime</a:t>
            </a:r>
            <a:endParaRPr lang="en-US" sz="1600" dirty="0"/>
          </a:p>
          <a:p>
            <a:pPr algn="ctr"/>
            <a:r>
              <a:rPr lang="en-US" sz="1600" dirty="0"/>
              <a:t>Justice</a:t>
            </a:r>
          </a:p>
          <a:p>
            <a:pPr algn="ctr"/>
            <a:r>
              <a:rPr lang="en-US" sz="1600" dirty="0"/>
              <a:t>My Everything</a:t>
            </a:r>
          </a:p>
          <a:p>
            <a:pPr algn="ctr"/>
            <a:r>
              <a:rPr lang="en-US" sz="1600" dirty="0"/>
              <a:t>Folklore</a:t>
            </a:r>
          </a:p>
          <a:p>
            <a:pPr algn="ctr"/>
            <a:r>
              <a:rPr lang="en-US" sz="1600" dirty="0"/>
              <a:t>Wings</a:t>
            </a:r>
          </a:p>
          <a:p>
            <a:pPr algn="ctr"/>
            <a:r>
              <a:rPr lang="en-US" sz="1600" dirty="0"/>
              <a:t>Manic</a:t>
            </a:r>
          </a:p>
        </p:txBody>
      </p:sp>
      <p:cxnSp>
        <p:nvCxnSpPr>
          <p:cNvPr id="147" name="Connector: Elbow 146">
            <a:extLst>
              <a:ext uri="{FF2B5EF4-FFF2-40B4-BE49-F238E27FC236}">
                <a16:creationId xmlns:a16="http://schemas.microsoft.com/office/drawing/2014/main" id="{D1021713-F330-42DB-B4E3-F3B2DEB300DE}"/>
              </a:ext>
            </a:extLst>
          </p:cNvPr>
          <p:cNvCxnSpPr>
            <a:stCxn id="81" idx="2"/>
            <a:endCxn id="12" idx="6"/>
          </p:cNvCxnSpPr>
          <p:nvPr/>
        </p:nvCxnSpPr>
        <p:spPr>
          <a:xfrm rot="5400000">
            <a:off x="5818678" y="4145891"/>
            <a:ext cx="266702" cy="34330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8971855-83E4-4D32-89A2-039B1C0454ED}"/>
              </a:ext>
            </a:extLst>
          </p:cNvPr>
          <p:cNvCxnSpPr>
            <a:stCxn id="10" idx="2"/>
            <a:endCxn id="81" idx="0"/>
          </p:cNvCxnSpPr>
          <p:nvPr/>
        </p:nvCxnSpPr>
        <p:spPr>
          <a:xfrm>
            <a:off x="7668554" y="3449219"/>
            <a:ext cx="0" cy="2359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CustomShape 1"/>
          <p:cNvSpPr/>
          <p:nvPr/>
        </p:nvSpPr>
        <p:spPr>
          <a:xfrm>
            <a:off x="2782129" y="136651"/>
            <a:ext cx="3579738" cy="573693"/>
          </a:xfrm>
          <a:prstGeom prst="rect">
            <a:avLst/>
          </a:prstGeom>
          <a:noFill/>
          <a:ln>
            <a:noFill/>
          </a:ln>
        </p:spPr>
        <p:txBody>
          <a:bodyPr lIns="90000" tIns="45000" rIns="90000" bIns="45000" anchor="ctr"/>
          <a:lstStyle/>
          <a:p>
            <a:pPr algn="ctr">
              <a:lnSpc>
                <a:spcPct val="100000"/>
              </a:lnSpc>
            </a:pPr>
            <a:r>
              <a:rPr lang="en-IN" sz="4400" b="1" dirty="0">
                <a:solidFill>
                  <a:srgbClr val="000000"/>
                </a:solidFill>
                <a:latin typeface="Calibri"/>
                <a:ea typeface="DejaVu Sans"/>
              </a:rPr>
              <a:t>  </a:t>
            </a:r>
            <a:r>
              <a:rPr lang="en-IN" sz="3200" b="1" dirty="0">
                <a:solidFill>
                  <a:srgbClr val="000000"/>
                </a:solidFill>
                <a:latin typeface="Times New Roman" panose="02020603050405020304" pitchFamily="18" charset="0"/>
                <a:ea typeface="DejaVu Sans"/>
                <a:cs typeface="Times New Roman" panose="02020603050405020304" pitchFamily="18" charset="0"/>
              </a:rPr>
              <a:t>Use case Diagram               </a:t>
            </a:r>
            <a:endParaRPr sz="3200" dirty="0">
              <a:latin typeface="Times New Roman" panose="02020603050405020304" pitchFamily="18" charset="0"/>
              <a:cs typeface="Times New Roman" panose="02020603050405020304" pitchFamily="18" charset="0"/>
            </a:endParaRPr>
          </a:p>
        </p:txBody>
      </p:sp>
      <p:sp>
        <p:nvSpPr>
          <p:cNvPr id="137" name="CustomShape 2"/>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dirty="0">
                <a:solidFill>
                  <a:srgbClr val="0000FF"/>
                </a:solidFill>
                <a:latin typeface="Cambria"/>
                <a:ea typeface="DejaVu Sans"/>
              </a:rPr>
              <a:t>S. B. Jain Institute of Technology Management and research</a:t>
            </a:r>
            <a:endParaRPr dirty="0">
              <a:solidFill>
                <a:srgbClr val="0000FF"/>
              </a:solidFill>
            </a:endParaRPr>
          </a:p>
        </p:txBody>
      </p:sp>
      <p:sp>
        <p:nvSpPr>
          <p:cNvPr id="138" name="CustomShape 3"/>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D7225B98-797D-4AD5-97FA-770300DF5AE1}" type="slidenum">
              <a:rPr lang="en-IN">
                <a:solidFill>
                  <a:srgbClr val="0000FF"/>
                </a:solidFill>
                <a:latin typeface="Cambria"/>
                <a:ea typeface="DejaVu Sans"/>
              </a:rPr>
              <a:pPr>
                <a:lnSpc>
                  <a:spcPct val="100000"/>
                </a:lnSpc>
              </a:pPr>
              <a:t>7</a:t>
            </a:fld>
            <a:endParaRPr dirty="0">
              <a:solidFill>
                <a:srgbClr val="0000FF"/>
              </a:solidFill>
            </a:endParaRPr>
          </a:p>
        </p:txBody>
      </p:sp>
      <p:sp>
        <p:nvSpPr>
          <p:cNvPr id="22" name="Oval 21">
            <a:extLst>
              <a:ext uri="{FF2B5EF4-FFF2-40B4-BE49-F238E27FC236}">
                <a16:creationId xmlns:a16="http://schemas.microsoft.com/office/drawing/2014/main" id="{01FDDEB0-1DBB-4F0F-9977-3832DD9910BF}"/>
              </a:ext>
            </a:extLst>
          </p:cNvPr>
          <p:cNvSpPr/>
          <p:nvPr/>
        </p:nvSpPr>
        <p:spPr>
          <a:xfrm>
            <a:off x="5410199" y="884511"/>
            <a:ext cx="1679032" cy="450785"/>
          </a:xfrm>
          <a:prstGeom prst="ellipse">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500" dirty="0"/>
              <a:t>Sign up</a:t>
            </a:r>
          </a:p>
        </p:txBody>
      </p:sp>
      <p:sp>
        <p:nvSpPr>
          <p:cNvPr id="27" name="Oval 26">
            <a:extLst>
              <a:ext uri="{FF2B5EF4-FFF2-40B4-BE49-F238E27FC236}">
                <a16:creationId xmlns:a16="http://schemas.microsoft.com/office/drawing/2014/main" id="{D28099DA-AC4F-4239-B368-3E3DCF2B9449}"/>
              </a:ext>
            </a:extLst>
          </p:cNvPr>
          <p:cNvSpPr/>
          <p:nvPr/>
        </p:nvSpPr>
        <p:spPr>
          <a:xfrm>
            <a:off x="5410199" y="1459512"/>
            <a:ext cx="1676398" cy="450786"/>
          </a:xfrm>
          <a:prstGeom prst="ellipse">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500" dirty="0"/>
              <a:t>Learn more</a:t>
            </a:r>
          </a:p>
        </p:txBody>
      </p:sp>
      <p:sp>
        <p:nvSpPr>
          <p:cNvPr id="28" name="Oval 27">
            <a:extLst>
              <a:ext uri="{FF2B5EF4-FFF2-40B4-BE49-F238E27FC236}">
                <a16:creationId xmlns:a16="http://schemas.microsoft.com/office/drawing/2014/main" id="{ED8CF52B-8F6E-47D4-9434-86D1C55F8424}"/>
              </a:ext>
            </a:extLst>
          </p:cNvPr>
          <p:cNvSpPr/>
          <p:nvPr/>
        </p:nvSpPr>
        <p:spPr>
          <a:xfrm>
            <a:off x="5371268" y="2051815"/>
            <a:ext cx="1715330" cy="450786"/>
          </a:xfrm>
          <a:prstGeom prst="ellipse">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500" dirty="0"/>
              <a:t>View Navbar</a:t>
            </a:r>
          </a:p>
        </p:txBody>
      </p:sp>
      <p:sp>
        <p:nvSpPr>
          <p:cNvPr id="29" name="Oval 28">
            <a:extLst>
              <a:ext uri="{FF2B5EF4-FFF2-40B4-BE49-F238E27FC236}">
                <a16:creationId xmlns:a16="http://schemas.microsoft.com/office/drawing/2014/main" id="{F259DA93-1408-4AFC-821B-8BF9CA91BDA7}"/>
              </a:ext>
            </a:extLst>
          </p:cNvPr>
          <p:cNvSpPr/>
          <p:nvPr/>
        </p:nvSpPr>
        <p:spPr>
          <a:xfrm>
            <a:off x="5429663" y="2677030"/>
            <a:ext cx="1669607" cy="450786"/>
          </a:xfrm>
          <a:prstGeom prst="ellipse">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500" dirty="0"/>
              <a:t>View Favorites</a:t>
            </a:r>
          </a:p>
        </p:txBody>
      </p:sp>
      <p:sp>
        <p:nvSpPr>
          <p:cNvPr id="30" name="Oval 29">
            <a:extLst>
              <a:ext uri="{FF2B5EF4-FFF2-40B4-BE49-F238E27FC236}">
                <a16:creationId xmlns:a16="http://schemas.microsoft.com/office/drawing/2014/main" id="{78634562-3A5A-4B0A-8787-388DD37189CF}"/>
              </a:ext>
            </a:extLst>
          </p:cNvPr>
          <p:cNvSpPr/>
          <p:nvPr/>
        </p:nvSpPr>
        <p:spPr>
          <a:xfrm>
            <a:off x="5371266" y="3925774"/>
            <a:ext cx="1715329" cy="450787"/>
          </a:xfrm>
          <a:prstGeom prst="ellipse">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500" dirty="0"/>
              <a:t>View Artists</a:t>
            </a:r>
          </a:p>
        </p:txBody>
      </p:sp>
      <p:cxnSp>
        <p:nvCxnSpPr>
          <p:cNvPr id="26" name="Straight Arrow Connector 25">
            <a:extLst>
              <a:ext uri="{FF2B5EF4-FFF2-40B4-BE49-F238E27FC236}">
                <a16:creationId xmlns:a16="http://schemas.microsoft.com/office/drawing/2014/main" id="{E94F62E0-BEEA-4EE5-93F0-2CCACA86FF3E}"/>
              </a:ext>
            </a:extLst>
          </p:cNvPr>
          <p:cNvCxnSpPr>
            <a:cxnSpLocks/>
            <a:stCxn id="48" idx="3"/>
            <a:endCxn id="22" idx="2"/>
          </p:cNvCxnSpPr>
          <p:nvPr/>
        </p:nvCxnSpPr>
        <p:spPr>
          <a:xfrm flipV="1">
            <a:off x="3625016" y="1109904"/>
            <a:ext cx="1785183" cy="20726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14AF1B7B-5920-40C8-B2A3-B4A43B9F4A6D}"/>
              </a:ext>
            </a:extLst>
          </p:cNvPr>
          <p:cNvCxnSpPr>
            <a:cxnSpLocks/>
            <a:stCxn id="48" idx="3"/>
            <a:endCxn id="27" idx="2"/>
          </p:cNvCxnSpPr>
          <p:nvPr/>
        </p:nvCxnSpPr>
        <p:spPr>
          <a:xfrm flipV="1">
            <a:off x="3625016" y="1684905"/>
            <a:ext cx="1785183" cy="14976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E8E642C2-4087-4450-8860-C6F23867116E}"/>
              </a:ext>
            </a:extLst>
          </p:cNvPr>
          <p:cNvCxnSpPr>
            <a:cxnSpLocks/>
            <a:stCxn id="48" idx="3"/>
            <a:endCxn id="28" idx="2"/>
          </p:cNvCxnSpPr>
          <p:nvPr/>
        </p:nvCxnSpPr>
        <p:spPr>
          <a:xfrm flipV="1">
            <a:off x="3625016" y="2277208"/>
            <a:ext cx="1746252" cy="9053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833E3660-02A4-4484-B1BC-9BBDC00F42B2}"/>
              </a:ext>
            </a:extLst>
          </p:cNvPr>
          <p:cNvCxnSpPr>
            <a:cxnSpLocks/>
            <a:stCxn id="48" idx="3"/>
            <a:endCxn id="29" idx="2"/>
          </p:cNvCxnSpPr>
          <p:nvPr/>
        </p:nvCxnSpPr>
        <p:spPr>
          <a:xfrm flipV="1">
            <a:off x="3625016" y="2902423"/>
            <a:ext cx="1804647" cy="28011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7E133D49-BCD5-4528-B985-CAB579D67235}"/>
              </a:ext>
            </a:extLst>
          </p:cNvPr>
          <p:cNvCxnSpPr>
            <a:cxnSpLocks/>
            <a:stCxn id="48" idx="3"/>
            <a:endCxn id="30" idx="2"/>
          </p:cNvCxnSpPr>
          <p:nvPr/>
        </p:nvCxnSpPr>
        <p:spPr>
          <a:xfrm>
            <a:off x="3625016" y="3182540"/>
            <a:ext cx="1746250" cy="9686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8" name="Rectangle 47">
            <a:extLst>
              <a:ext uri="{FF2B5EF4-FFF2-40B4-BE49-F238E27FC236}">
                <a16:creationId xmlns:a16="http://schemas.microsoft.com/office/drawing/2014/main" id="{8B9FCAD0-F084-4852-AD8F-A5846ACE22B4}"/>
              </a:ext>
            </a:extLst>
          </p:cNvPr>
          <p:cNvSpPr/>
          <p:nvPr/>
        </p:nvSpPr>
        <p:spPr>
          <a:xfrm>
            <a:off x="1948618" y="2362200"/>
            <a:ext cx="1676398" cy="1640680"/>
          </a:xfrm>
          <a:prstGeom prst="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49" name="TextBox 48">
            <a:extLst>
              <a:ext uri="{FF2B5EF4-FFF2-40B4-BE49-F238E27FC236}">
                <a16:creationId xmlns:a16="http://schemas.microsoft.com/office/drawing/2014/main" id="{9E3D67B3-9649-484C-B15F-0032E16524A1}"/>
              </a:ext>
            </a:extLst>
          </p:cNvPr>
          <p:cNvSpPr txBox="1"/>
          <p:nvPr/>
        </p:nvSpPr>
        <p:spPr>
          <a:xfrm>
            <a:off x="2438926" y="1961239"/>
            <a:ext cx="686406" cy="369332"/>
          </a:xfrm>
          <a:prstGeom prst="rect">
            <a:avLst/>
          </a:prstGeom>
          <a:noFill/>
        </p:spPr>
        <p:txBody>
          <a:bodyPr wrap="none" rtlCol="0">
            <a:spAutoFit/>
          </a:bodyPr>
          <a:lstStyle/>
          <a:p>
            <a:r>
              <a:rPr lang="en-US" b="1" dirty="0"/>
              <a:t>USER</a:t>
            </a:r>
          </a:p>
        </p:txBody>
      </p:sp>
      <p:sp>
        <p:nvSpPr>
          <p:cNvPr id="31" name="Oval 30">
            <a:extLst>
              <a:ext uri="{FF2B5EF4-FFF2-40B4-BE49-F238E27FC236}">
                <a16:creationId xmlns:a16="http://schemas.microsoft.com/office/drawing/2014/main" id="{7D50B175-017C-42AE-ACF6-0BF4A30B6785}"/>
              </a:ext>
            </a:extLst>
          </p:cNvPr>
          <p:cNvSpPr/>
          <p:nvPr/>
        </p:nvSpPr>
        <p:spPr>
          <a:xfrm>
            <a:off x="5378059" y="5173095"/>
            <a:ext cx="1715329" cy="450785"/>
          </a:xfrm>
          <a:prstGeom prst="ellipse">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500" dirty="0"/>
              <a:t>View Albums</a:t>
            </a:r>
          </a:p>
        </p:txBody>
      </p:sp>
      <p:cxnSp>
        <p:nvCxnSpPr>
          <p:cNvPr id="24" name="Straight Arrow Connector 23">
            <a:extLst>
              <a:ext uri="{FF2B5EF4-FFF2-40B4-BE49-F238E27FC236}">
                <a16:creationId xmlns:a16="http://schemas.microsoft.com/office/drawing/2014/main" id="{7AD77B60-06D2-40CD-AA40-62E9626F5E1A}"/>
              </a:ext>
            </a:extLst>
          </p:cNvPr>
          <p:cNvCxnSpPr>
            <a:cxnSpLocks/>
            <a:stCxn id="48" idx="3"/>
            <a:endCxn id="31" idx="2"/>
          </p:cNvCxnSpPr>
          <p:nvPr/>
        </p:nvCxnSpPr>
        <p:spPr>
          <a:xfrm>
            <a:off x="3625016" y="3182540"/>
            <a:ext cx="1753043" cy="22159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3" name="Oval 32">
            <a:extLst>
              <a:ext uri="{FF2B5EF4-FFF2-40B4-BE49-F238E27FC236}">
                <a16:creationId xmlns:a16="http://schemas.microsoft.com/office/drawing/2014/main" id="{7CB55A52-D4EF-40AB-8900-7E425619C806}"/>
              </a:ext>
            </a:extLst>
          </p:cNvPr>
          <p:cNvSpPr/>
          <p:nvPr/>
        </p:nvSpPr>
        <p:spPr>
          <a:xfrm>
            <a:off x="5390733" y="4550659"/>
            <a:ext cx="1715329" cy="450787"/>
          </a:xfrm>
          <a:prstGeom prst="ellipse">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500" dirty="0"/>
              <a:t>Listen Artists</a:t>
            </a:r>
          </a:p>
        </p:txBody>
      </p:sp>
      <p:sp>
        <p:nvSpPr>
          <p:cNvPr id="34" name="Oval 33">
            <a:extLst>
              <a:ext uri="{FF2B5EF4-FFF2-40B4-BE49-F238E27FC236}">
                <a16:creationId xmlns:a16="http://schemas.microsoft.com/office/drawing/2014/main" id="{11CADED2-C51C-4D53-B85D-7E44FC8A7B08}"/>
              </a:ext>
            </a:extLst>
          </p:cNvPr>
          <p:cNvSpPr/>
          <p:nvPr/>
        </p:nvSpPr>
        <p:spPr>
          <a:xfrm>
            <a:off x="5371264" y="5827470"/>
            <a:ext cx="1715329" cy="450787"/>
          </a:xfrm>
          <a:prstGeom prst="ellipse">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500" dirty="0"/>
              <a:t>Listen Albums</a:t>
            </a:r>
          </a:p>
        </p:txBody>
      </p:sp>
      <p:sp>
        <p:nvSpPr>
          <p:cNvPr id="36" name="Oval 35">
            <a:extLst>
              <a:ext uri="{FF2B5EF4-FFF2-40B4-BE49-F238E27FC236}">
                <a16:creationId xmlns:a16="http://schemas.microsoft.com/office/drawing/2014/main" id="{BDB02FEF-9E1B-4596-936C-FA1D1F67B74A}"/>
              </a:ext>
            </a:extLst>
          </p:cNvPr>
          <p:cNvSpPr/>
          <p:nvPr/>
        </p:nvSpPr>
        <p:spPr>
          <a:xfrm>
            <a:off x="5371264" y="3300890"/>
            <a:ext cx="1722124" cy="450786"/>
          </a:xfrm>
          <a:prstGeom prst="ellipse">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500" dirty="0"/>
              <a:t>Listen Favorites</a:t>
            </a:r>
          </a:p>
        </p:txBody>
      </p:sp>
      <p:cxnSp>
        <p:nvCxnSpPr>
          <p:cNvPr id="21" name="Straight Arrow Connector 20">
            <a:extLst>
              <a:ext uri="{FF2B5EF4-FFF2-40B4-BE49-F238E27FC236}">
                <a16:creationId xmlns:a16="http://schemas.microsoft.com/office/drawing/2014/main" id="{3DCF6BE0-B33C-47B3-8235-C2CDCBD4D0EE}"/>
              </a:ext>
            </a:extLst>
          </p:cNvPr>
          <p:cNvCxnSpPr>
            <a:cxnSpLocks/>
            <a:stCxn id="48" idx="3"/>
            <a:endCxn id="36" idx="2"/>
          </p:cNvCxnSpPr>
          <p:nvPr/>
        </p:nvCxnSpPr>
        <p:spPr>
          <a:xfrm>
            <a:off x="3625016" y="3182540"/>
            <a:ext cx="1746248" cy="3437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3BED01C9-9502-4956-B0AC-FD22826187E6}"/>
              </a:ext>
            </a:extLst>
          </p:cNvPr>
          <p:cNvCxnSpPr>
            <a:cxnSpLocks/>
            <a:stCxn id="48" idx="3"/>
            <a:endCxn id="33" idx="2"/>
          </p:cNvCxnSpPr>
          <p:nvPr/>
        </p:nvCxnSpPr>
        <p:spPr>
          <a:xfrm>
            <a:off x="3625016" y="3182540"/>
            <a:ext cx="1765717" cy="15935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a:extLst>
              <a:ext uri="{FF2B5EF4-FFF2-40B4-BE49-F238E27FC236}">
                <a16:creationId xmlns:a16="http://schemas.microsoft.com/office/drawing/2014/main" id="{BB6997BC-98B1-4D7E-AF07-C9678E145F5E}"/>
              </a:ext>
            </a:extLst>
          </p:cNvPr>
          <p:cNvCxnSpPr>
            <a:cxnSpLocks/>
            <a:stCxn id="48" idx="3"/>
            <a:endCxn id="34" idx="2"/>
          </p:cNvCxnSpPr>
          <p:nvPr/>
        </p:nvCxnSpPr>
        <p:spPr>
          <a:xfrm>
            <a:off x="3625016" y="3182540"/>
            <a:ext cx="1746248" cy="28703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7" name="Picture 6">
            <a:extLst>
              <a:ext uri="{FF2B5EF4-FFF2-40B4-BE49-F238E27FC236}">
                <a16:creationId xmlns:a16="http://schemas.microsoft.com/office/drawing/2014/main" id="{A0E80E43-2A0B-4032-8E89-47B900B87B4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44731" y="2502601"/>
            <a:ext cx="1541354" cy="1537324"/>
          </a:xfrm>
          <a:prstGeom prst="rect">
            <a:avLst/>
          </a:prstGeom>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extShape 1"/>
          <p:cNvSpPr txBox="1"/>
          <p:nvPr/>
        </p:nvSpPr>
        <p:spPr>
          <a:xfrm>
            <a:off x="457200" y="274680"/>
            <a:ext cx="8229323" cy="639720"/>
          </a:xfrm>
          <a:prstGeom prst="rect">
            <a:avLst/>
          </a:prstGeom>
        </p:spPr>
        <p:txBody>
          <a:bodyPr anchor="ctr"/>
          <a:lstStyle/>
          <a:p>
            <a:pPr algn="ctr">
              <a:lnSpc>
                <a:spcPct val="100000"/>
              </a:lnSpc>
            </a:pPr>
            <a:r>
              <a:rPr lang="en-US" sz="3200" b="1" dirty="0">
                <a:solidFill>
                  <a:srgbClr val="000000"/>
                </a:solidFill>
                <a:latin typeface="Times New Roman" pitchFamily="18" charset="0"/>
                <a:cs typeface="Times New Roman" pitchFamily="18" charset="0"/>
              </a:rPr>
              <a:t>Technology Used</a:t>
            </a:r>
            <a:endParaRPr sz="3200" dirty="0">
              <a:latin typeface="Times New Roman" pitchFamily="18" charset="0"/>
              <a:cs typeface="Times New Roman" pitchFamily="18" charset="0"/>
            </a:endParaRPr>
          </a:p>
        </p:txBody>
      </p:sp>
      <p:sp>
        <p:nvSpPr>
          <p:cNvPr id="149" name="TextShape 2"/>
          <p:cNvSpPr txBox="1"/>
          <p:nvPr/>
        </p:nvSpPr>
        <p:spPr>
          <a:xfrm>
            <a:off x="457200" y="1066800"/>
            <a:ext cx="8229323" cy="4525560"/>
          </a:xfrm>
          <a:prstGeom prst="rect">
            <a:avLst/>
          </a:prstGeom>
        </p:spPr>
        <p:txBody>
          <a:bodyPr/>
          <a:lstStyle/>
          <a:p>
            <a:pPr>
              <a:lnSpc>
                <a:spcPct val="100000"/>
              </a:lnSpc>
              <a:buFont typeface="Arial"/>
              <a:buChar char="•"/>
            </a:pPr>
            <a:endParaRPr lang="en-US" sz="2400" dirty="0">
              <a:solidFill>
                <a:srgbClr val="000000"/>
              </a:solidFill>
              <a:latin typeface="Cambria"/>
            </a:endParaRPr>
          </a:p>
          <a:p>
            <a:pPr>
              <a:lnSpc>
                <a:spcPct val="100000"/>
              </a:lnSpc>
              <a:buFont typeface="Arial"/>
              <a:buChar char="•"/>
            </a:pPr>
            <a:r>
              <a:rPr lang="en-US" sz="2400" dirty="0">
                <a:solidFill>
                  <a:srgbClr val="000000"/>
                </a:solidFill>
                <a:latin typeface="Cambria"/>
              </a:rPr>
              <a:t>Front End:                 </a:t>
            </a:r>
            <a:endParaRPr sz="2400" dirty="0"/>
          </a:p>
          <a:p>
            <a:pPr>
              <a:lnSpc>
                <a:spcPct val="100000"/>
              </a:lnSpc>
            </a:pPr>
            <a:r>
              <a:rPr lang="en-US" sz="2400" dirty="0">
                <a:solidFill>
                  <a:srgbClr val="000000"/>
                </a:solidFill>
                <a:latin typeface="Cambria"/>
              </a:rPr>
              <a:t>               HTML &amp; CSS</a:t>
            </a:r>
          </a:p>
          <a:p>
            <a:pPr>
              <a:lnSpc>
                <a:spcPct val="100000"/>
              </a:lnSpc>
            </a:pPr>
            <a:endParaRPr sz="2400" dirty="0"/>
          </a:p>
          <a:p>
            <a:pPr>
              <a:lnSpc>
                <a:spcPct val="100000"/>
              </a:lnSpc>
              <a:buFont typeface="Arial"/>
              <a:buChar char="•"/>
            </a:pPr>
            <a:r>
              <a:rPr lang="en-US" sz="2400" dirty="0">
                <a:solidFill>
                  <a:srgbClr val="000000"/>
                </a:solidFill>
                <a:latin typeface="Cambria"/>
              </a:rPr>
              <a:t> IDE:</a:t>
            </a:r>
          </a:p>
          <a:p>
            <a:pPr>
              <a:lnSpc>
                <a:spcPct val="100000"/>
              </a:lnSpc>
            </a:pPr>
            <a:r>
              <a:rPr lang="en-US" sz="2400" dirty="0">
                <a:solidFill>
                  <a:srgbClr val="000000"/>
                </a:solidFill>
                <a:latin typeface="Cambria"/>
              </a:rPr>
              <a:t>	Visual Studio Code</a:t>
            </a:r>
          </a:p>
          <a:p>
            <a:pPr>
              <a:lnSpc>
                <a:spcPct val="100000"/>
              </a:lnSpc>
            </a:pPr>
            <a:endParaRPr lang="en-US" sz="2400" dirty="0">
              <a:solidFill>
                <a:srgbClr val="000000"/>
              </a:solidFill>
              <a:latin typeface="Cambria"/>
            </a:endParaRPr>
          </a:p>
          <a:p>
            <a:pPr>
              <a:lnSpc>
                <a:spcPct val="100000"/>
              </a:lnSpc>
              <a:buFont typeface="Arial"/>
              <a:buChar char="•"/>
            </a:pPr>
            <a:r>
              <a:rPr lang="en-US" sz="2400" dirty="0">
                <a:solidFill>
                  <a:srgbClr val="000000"/>
                </a:solidFill>
                <a:latin typeface="Cambria"/>
              </a:rPr>
              <a:t>Hardware:</a:t>
            </a:r>
          </a:p>
          <a:p>
            <a:pPr>
              <a:lnSpc>
                <a:spcPct val="100000"/>
              </a:lnSpc>
            </a:pPr>
            <a:r>
              <a:rPr lang="en-US" sz="2400" dirty="0">
                <a:solidFill>
                  <a:srgbClr val="000000"/>
                </a:solidFill>
                <a:latin typeface="Cambria"/>
              </a:rPr>
              <a:t>	Laptop</a:t>
            </a:r>
          </a:p>
          <a:p>
            <a:pPr>
              <a:lnSpc>
                <a:spcPct val="100000"/>
              </a:lnSpc>
              <a:buFont typeface="Arial"/>
              <a:buChar char="•"/>
            </a:pPr>
            <a:endParaRPr lang="en-US" sz="2400" dirty="0">
              <a:solidFill>
                <a:srgbClr val="000000"/>
              </a:solidFill>
              <a:latin typeface="Cambria"/>
            </a:endParaRPr>
          </a:p>
          <a:p>
            <a:pPr>
              <a:lnSpc>
                <a:spcPct val="100000"/>
              </a:lnSpc>
            </a:pPr>
            <a:r>
              <a:rPr lang="en-US" sz="2400" dirty="0">
                <a:solidFill>
                  <a:srgbClr val="000000"/>
                </a:solidFill>
                <a:latin typeface="Cambria"/>
              </a:rPr>
              <a:t>	</a:t>
            </a:r>
            <a:endParaRPr sz="2400" dirty="0"/>
          </a:p>
        </p:txBody>
      </p:sp>
      <p:sp>
        <p:nvSpPr>
          <p:cNvPr id="150"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a:solidFill>
                <a:srgbClr val="0000FF"/>
              </a:solidFill>
            </a:endParaRPr>
          </a:p>
        </p:txBody>
      </p:sp>
      <p:sp>
        <p:nvSpPr>
          <p:cNvPr id="151" name="TextShape 4"/>
          <p:cNvSpPr txBox="1"/>
          <p:nvPr/>
        </p:nvSpPr>
        <p:spPr>
          <a:xfrm>
            <a:off x="8264769" y="6172200"/>
            <a:ext cx="585969" cy="685440"/>
          </a:xfrm>
          <a:prstGeom prst="rect">
            <a:avLst/>
          </a:prstGeom>
        </p:spPr>
        <p:txBody>
          <a:bodyPr anchor="ctr"/>
          <a:lstStyle/>
          <a:p>
            <a:pPr>
              <a:lnSpc>
                <a:spcPct val="100000"/>
              </a:lnSpc>
            </a:pPr>
            <a:fld id="{8365E75B-33D1-40DC-9A8A-B397845CC64A}" type="slidenum">
              <a:rPr lang="en-IN">
                <a:solidFill>
                  <a:srgbClr val="0000FF"/>
                </a:solidFill>
                <a:latin typeface="Cambria"/>
              </a:rPr>
              <a:pPr>
                <a:lnSpc>
                  <a:spcPct val="100000"/>
                </a:lnSpc>
              </a:pPr>
              <a:t>8</a:t>
            </a:fld>
            <a:endParaRPr>
              <a:solidFill>
                <a:srgbClr val="0000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extShape 1"/>
          <p:cNvSpPr txBox="1"/>
          <p:nvPr/>
        </p:nvSpPr>
        <p:spPr>
          <a:xfrm>
            <a:off x="457200" y="274680"/>
            <a:ext cx="8229323" cy="639720"/>
          </a:xfrm>
          <a:prstGeom prst="rect">
            <a:avLst/>
          </a:prstGeom>
        </p:spPr>
        <p:txBody>
          <a:bodyPr anchor="ctr"/>
          <a:lstStyle/>
          <a:p>
            <a:pPr algn="ctr">
              <a:lnSpc>
                <a:spcPct val="100000"/>
              </a:lnSpc>
            </a:pPr>
            <a:r>
              <a:rPr lang="en-IN" sz="3200" b="1" dirty="0">
                <a:solidFill>
                  <a:srgbClr val="000000"/>
                </a:solidFill>
                <a:latin typeface="Times New Roman" pitchFamily="18" charset="0"/>
                <a:cs typeface="Times New Roman" pitchFamily="18" charset="0"/>
              </a:rPr>
              <a:t>Modules</a:t>
            </a:r>
            <a:endParaRPr sz="3200" b="1" dirty="0">
              <a:latin typeface="Times New Roman" pitchFamily="18" charset="0"/>
              <a:cs typeface="Times New Roman" pitchFamily="18" charset="0"/>
            </a:endParaRPr>
          </a:p>
        </p:txBody>
      </p:sp>
      <p:sp>
        <p:nvSpPr>
          <p:cNvPr id="145" name="TextShape 2"/>
          <p:cNvSpPr txBox="1"/>
          <p:nvPr/>
        </p:nvSpPr>
        <p:spPr>
          <a:xfrm>
            <a:off x="457200" y="1295400"/>
            <a:ext cx="8229323" cy="4830360"/>
          </a:xfrm>
          <a:prstGeom prst="rect">
            <a:avLst/>
          </a:prstGeom>
        </p:spPr>
        <p:txBody>
          <a:bodyPr/>
          <a:lstStyle/>
          <a:p>
            <a:pPr>
              <a:lnSpc>
                <a:spcPct val="100000"/>
              </a:lnSpc>
              <a:buFont typeface="Arial"/>
              <a:buChar char="•"/>
            </a:pPr>
            <a:r>
              <a:rPr lang="en-US" sz="3200" dirty="0">
                <a:solidFill>
                  <a:srgbClr val="000000"/>
                </a:solidFill>
                <a:latin typeface="Cambria"/>
              </a:rPr>
              <a:t> </a:t>
            </a:r>
            <a:r>
              <a:rPr lang="en-US" sz="2800" dirty="0">
                <a:solidFill>
                  <a:srgbClr val="000000"/>
                </a:solidFill>
                <a:latin typeface="Cambria"/>
              </a:rPr>
              <a:t>Home</a:t>
            </a:r>
          </a:p>
          <a:p>
            <a:pPr>
              <a:lnSpc>
                <a:spcPct val="100000"/>
              </a:lnSpc>
              <a:buFont typeface="Arial"/>
              <a:buChar char="•"/>
            </a:pPr>
            <a:r>
              <a:rPr lang="en-US" sz="2800" dirty="0">
                <a:solidFill>
                  <a:srgbClr val="000000"/>
                </a:solidFill>
                <a:latin typeface="Cambria"/>
              </a:rPr>
              <a:t> Sign Up</a:t>
            </a:r>
          </a:p>
          <a:p>
            <a:pPr>
              <a:lnSpc>
                <a:spcPct val="100000"/>
              </a:lnSpc>
              <a:buFont typeface="Arial"/>
              <a:buChar char="•"/>
            </a:pPr>
            <a:r>
              <a:rPr lang="en-US" sz="2800" dirty="0">
                <a:solidFill>
                  <a:srgbClr val="000000"/>
                </a:solidFill>
                <a:latin typeface="Cambria"/>
              </a:rPr>
              <a:t> </a:t>
            </a:r>
            <a:r>
              <a:rPr lang="en-US" sz="2800" dirty="0" err="1">
                <a:solidFill>
                  <a:srgbClr val="000000"/>
                </a:solidFill>
                <a:latin typeface="Cambria"/>
              </a:rPr>
              <a:t>Favourites</a:t>
            </a:r>
            <a:endParaRPr lang="en-US" sz="2800" dirty="0">
              <a:solidFill>
                <a:srgbClr val="000000"/>
              </a:solidFill>
              <a:latin typeface="Cambria"/>
            </a:endParaRPr>
          </a:p>
          <a:p>
            <a:pPr>
              <a:lnSpc>
                <a:spcPct val="100000"/>
              </a:lnSpc>
              <a:buFont typeface="Arial"/>
              <a:buChar char="•"/>
            </a:pPr>
            <a:r>
              <a:rPr lang="en-US" sz="2800" dirty="0">
                <a:solidFill>
                  <a:srgbClr val="000000"/>
                </a:solidFill>
                <a:latin typeface="Cambria"/>
              </a:rPr>
              <a:t> Artists</a:t>
            </a:r>
          </a:p>
          <a:p>
            <a:pPr>
              <a:lnSpc>
                <a:spcPct val="100000"/>
              </a:lnSpc>
              <a:buFont typeface="Arial"/>
              <a:buChar char="•"/>
            </a:pPr>
            <a:r>
              <a:rPr lang="en-US" sz="2800" dirty="0">
                <a:solidFill>
                  <a:srgbClr val="000000"/>
                </a:solidFill>
                <a:latin typeface="Cambria"/>
              </a:rPr>
              <a:t> Albums</a:t>
            </a:r>
            <a:endParaRPr lang="en-US" sz="2800" dirty="0"/>
          </a:p>
        </p:txBody>
      </p:sp>
      <p:sp>
        <p:nvSpPr>
          <p:cNvPr id="146"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a:solidFill>
                <a:srgbClr val="0000FF"/>
              </a:solidFill>
            </a:endParaRPr>
          </a:p>
        </p:txBody>
      </p:sp>
      <p:sp>
        <p:nvSpPr>
          <p:cNvPr id="147" name="TextShape 4"/>
          <p:cNvSpPr txBox="1"/>
          <p:nvPr/>
        </p:nvSpPr>
        <p:spPr>
          <a:xfrm>
            <a:off x="8264769" y="6172200"/>
            <a:ext cx="585969" cy="685440"/>
          </a:xfrm>
          <a:prstGeom prst="rect">
            <a:avLst/>
          </a:prstGeom>
        </p:spPr>
        <p:txBody>
          <a:bodyPr anchor="ctr"/>
          <a:lstStyle/>
          <a:p>
            <a:pPr>
              <a:lnSpc>
                <a:spcPct val="100000"/>
              </a:lnSpc>
            </a:pPr>
            <a:fld id="{66B19D03-C119-44BF-83B7-F67D116CADE2}" type="slidenum">
              <a:rPr lang="en-IN">
                <a:solidFill>
                  <a:srgbClr val="0000FF"/>
                </a:solidFill>
                <a:latin typeface="Cambria"/>
              </a:rPr>
              <a:pPr>
                <a:lnSpc>
                  <a:spcPct val="100000"/>
                </a:lnSpc>
              </a:pPr>
              <a:t>9</a:t>
            </a:fld>
            <a:endParaRPr>
              <a:solidFill>
                <a:srgbClr val="0000FF"/>
              </a:solidFil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2009</TotalTime>
  <Words>691</Words>
  <Application>Microsoft Office PowerPoint</Application>
  <PresentationFormat>On-screen Show (4:3)</PresentationFormat>
  <Paragraphs>161</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Cambria</vt:lpstr>
      <vt:lpstr>Perpetua</vt:lpstr>
      <vt:lpstr>Times New Roman</vt:lpstr>
      <vt:lpstr>Office Theme</vt:lpstr>
      <vt:lpstr>Project Seminar on  Musify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cp:lastModifiedBy>RAJNISH</cp:lastModifiedBy>
  <cp:revision>165</cp:revision>
  <dcterms:created xsi:type="dcterms:W3CDTF">2021-03-08T15:20:31Z</dcterms:created>
  <dcterms:modified xsi:type="dcterms:W3CDTF">2021-06-23T15:33:25Z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2017-11-07T00:00:00Z</vt:filetime>
  </property>
  <property fmtid="{D5CDD505-2E9C-101B-9397-08002B2CF9AE}" pid="3" name="Creator">
    <vt:lpwstr>Impress</vt:lpwstr>
  </property>
  <property fmtid="{D5CDD505-2E9C-101B-9397-08002B2CF9AE}" pid="4" name="LastSaved">
    <vt:filetime>2021-03-08T00:00:00Z</vt:filetime>
  </property>
</Properties>
</file>